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24"/>
  </p:notesMasterIdLst>
  <p:sldIdLst>
    <p:sldId id="256" r:id="rId3"/>
    <p:sldId id="274" r:id="rId4"/>
    <p:sldId id="259" r:id="rId5"/>
    <p:sldId id="260" r:id="rId6"/>
    <p:sldId id="261" r:id="rId7"/>
    <p:sldId id="271" r:id="rId8"/>
    <p:sldId id="272" r:id="rId9"/>
    <p:sldId id="262" r:id="rId10"/>
    <p:sldId id="270" r:id="rId11"/>
    <p:sldId id="279" r:id="rId12"/>
    <p:sldId id="280" r:id="rId13"/>
    <p:sldId id="281" r:id="rId14"/>
    <p:sldId id="282" r:id="rId15"/>
    <p:sldId id="283" r:id="rId16"/>
    <p:sldId id="284" r:id="rId17"/>
    <p:sldId id="285" r:id="rId18"/>
    <p:sldId id="266" r:id="rId19"/>
    <p:sldId id="278" r:id="rId20"/>
    <p:sldId id="275" r:id="rId21"/>
    <p:sldId id="276" r:id="rId22"/>
    <p:sldId id="277"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6CC92D-2E3F-E8E2-22E1-1A8EDE894859}" name="MARNETTE Stéphane" initials="MS" userId="S::stephane.marnette@spw.wallonie.be::fe11b770-a6e1-44a6-8142-bd876058c0d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95"/>
    <a:srgbClr val="1B22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99"/>
    <p:restoredTop sz="94630"/>
  </p:normalViewPr>
  <p:slideViewPr>
    <p:cSldViewPr snapToGrid="0">
      <p:cViewPr varScale="1">
        <p:scale>
          <a:sx n="123" d="100"/>
          <a:sy n="123" d="100"/>
        </p:scale>
        <p:origin x="2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7C79EC-D8FD-413F-95D1-00FE572D773D}"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45A0A47A-62EC-400D-856A-78B295B380A4}">
      <dgm:prSet/>
      <dgm:spPr/>
      <dgm:t>
        <a:bodyPr/>
        <a:lstStyle/>
        <a:p>
          <a:pPr>
            <a:defRPr cap="all"/>
          </a:pPr>
          <a:r>
            <a:rPr lang="fr-BE" dirty="0"/>
            <a:t>Aujourd’hui, la fonction publique locale, ce sont 365.543 agents en Belgique dont 137.140 en Région wallonne (28% statutaires – 72% contractuels). </a:t>
          </a:r>
          <a:endParaRPr lang="en-US" dirty="0"/>
        </a:p>
      </dgm:t>
    </dgm:pt>
    <dgm:pt modelId="{FF687CE5-6D2F-43DA-A130-6D02DEDDC878}" type="parTrans" cxnId="{7A4C5A9E-8B20-41AD-B6E7-A361E11A35E6}">
      <dgm:prSet/>
      <dgm:spPr/>
      <dgm:t>
        <a:bodyPr/>
        <a:lstStyle/>
        <a:p>
          <a:endParaRPr lang="en-US"/>
        </a:p>
      </dgm:t>
    </dgm:pt>
    <dgm:pt modelId="{272D10B8-6C5D-432A-8C3D-4F640383CB03}" type="sibTrans" cxnId="{7A4C5A9E-8B20-41AD-B6E7-A361E11A35E6}">
      <dgm:prSet/>
      <dgm:spPr/>
      <dgm:t>
        <a:bodyPr/>
        <a:lstStyle/>
        <a:p>
          <a:endParaRPr lang="en-US"/>
        </a:p>
      </dgm:t>
    </dgm:pt>
    <dgm:pt modelId="{C0AAAFC1-3716-4055-91D3-7FDE9F87A40E}">
      <dgm:prSet/>
      <dgm:spPr/>
      <dgm:t>
        <a:bodyPr/>
        <a:lstStyle/>
        <a:p>
          <a:pPr>
            <a:defRPr cap="all"/>
          </a:pPr>
          <a:r>
            <a:rPr lang="fr-BE" dirty="0"/>
            <a:t>Pouvoirs locaux concernés : administrations communales, CPAS, associations chapitre XII, intercommunales, provinces, REGIES AUTONOMES</a:t>
          </a:r>
          <a:endParaRPr lang="en-US" dirty="0"/>
        </a:p>
      </dgm:t>
    </dgm:pt>
    <dgm:pt modelId="{F82B47F7-6CF1-4F99-9D04-D253EC52ECED}" type="parTrans" cxnId="{5C600F59-1F7D-444A-A39B-B9D0ADB0FD63}">
      <dgm:prSet/>
      <dgm:spPr/>
      <dgm:t>
        <a:bodyPr/>
        <a:lstStyle/>
        <a:p>
          <a:endParaRPr lang="en-US"/>
        </a:p>
      </dgm:t>
    </dgm:pt>
    <dgm:pt modelId="{9EB54870-2F22-470C-B3AC-EE1452A4A213}" type="sibTrans" cxnId="{5C600F59-1F7D-444A-A39B-B9D0ADB0FD63}">
      <dgm:prSet/>
      <dgm:spPr/>
      <dgm:t>
        <a:bodyPr/>
        <a:lstStyle/>
        <a:p>
          <a:endParaRPr lang="en-US"/>
        </a:p>
      </dgm:t>
    </dgm:pt>
    <dgm:pt modelId="{4B1A5B89-5E66-46F9-9E36-F30C706FFAA6}" type="pres">
      <dgm:prSet presAssocID="{057C79EC-D8FD-413F-95D1-00FE572D773D}" presName="diagram" presStyleCnt="0">
        <dgm:presLayoutVars>
          <dgm:dir/>
          <dgm:resizeHandles val="exact"/>
        </dgm:presLayoutVars>
      </dgm:prSet>
      <dgm:spPr/>
    </dgm:pt>
    <dgm:pt modelId="{3E68919D-70B2-4D92-AE3C-E749EF87D59C}" type="pres">
      <dgm:prSet presAssocID="{45A0A47A-62EC-400D-856A-78B295B380A4}" presName="node" presStyleLbl="node1" presStyleIdx="0" presStyleCnt="2" custScaleX="79082" custScaleY="76813">
        <dgm:presLayoutVars>
          <dgm:bulletEnabled val="1"/>
        </dgm:presLayoutVars>
      </dgm:prSet>
      <dgm:spPr/>
    </dgm:pt>
    <dgm:pt modelId="{40DE61F6-3947-4266-883D-80832262B52D}" type="pres">
      <dgm:prSet presAssocID="{272D10B8-6C5D-432A-8C3D-4F640383CB03}" presName="sibTrans" presStyleCnt="0"/>
      <dgm:spPr/>
    </dgm:pt>
    <dgm:pt modelId="{7AF68CAB-3291-483D-9EE5-5A105FE91AFE}" type="pres">
      <dgm:prSet presAssocID="{C0AAAFC1-3716-4055-91D3-7FDE9F87A40E}" presName="node" presStyleLbl="node1" presStyleIdx="1" presStyleCnt="2" custScaleX="78527" custScaleY="53725" custLinFactNeighborX="1444">
        <dgm:presLayoutVars>
          <dgm:bulletEnabled val="1"/>
        </dgm:presLayoutVars>
      </dgm:prSet>
      <dgm:spPr/>
    </dgm:pt>
  </dgm:ptLst>
  <dgm:cxnLst>
    <dgm:cxn modelId="{ED65243C-EF97-4B7F-81F1-AF89667A5340}" type="presOf" srcId="{057C79EC-D8FD-413F-95D1-00FE572D773D}" destId="{4B1A5B89-5E66-46F9-9E36-F30C706FFAA6}" srcOrd="0" destOrd="0" presId="urn:microsoft.com/office/officeart/2005/8/layout/default"/>
    <dgm:cxn modelId="{5C600F59-1F7D-444A-A39B-B9D0ADB0FD63}" srcId="{057C79EC-D8FD-413F-95D1-00FE572D773D}" destId="{C0AAAFC1-3716-4055-91D3-7FDE9F87A40E}" srcOrd="1" destOrd="0" parTransId="{F82B47F7-6CF1-4F99-9D04-D253EC52ECED}" sibTransId="{9EB54870-2F22-470C-B3AC-EE1452A4A213}"/>
    <dgm:cxn modelId="{7A4C5A9E-8B20-41AD-B6E7-A361E11A35E6}" srcId="{057C79EC-D8FD-413F-95D1-00FE572D773D}" destId="{45A0A47A-62EC-400D-856A-78B295B380A4}" srcOrd="0" destOrd="0" parTransId="{FF687CE5-6D2F-43DA-A130-6D02DEDDC878}" sibTransId="{272D10B8-6C5D-432A-8C3D-4F640383CB03}"/>
    <dgm:cxn modelId="{A9852CA0-999E-4611-A106-334E80EF0F2F}" type="presOf" srcId="{45A0A47A-62EC-400D-856A-78B295B380A4}" destId="{3E68919D-70B2-4D92-AE3C-E749EF87D59C}" srcOrd="0" destOrd="0" presId="urn:microsoft.com/office/officeart/2005/8/layout/default"/>
    <dgm:cxn modelId="{1AC0F8C8-CC3B-440C-9459-64A23D5C6990}" type="presOf" srcId="{C0AAAFC1-3716-4055-91D3-7FDE9F87A40E}" destId="{7AF68CAB-3291-483D-9EE5-5A105FE91AFE}" srcOrd="0" destOrd="0" presId="urn:microsoft.com/office/officeart/2005/8/layout/default"/>
    <dgm:cxn modelId="{E75DC130-B95C-4869-BA21-D694C72896F1}" type="presParOf" srcId="{4B1A5B89-5E66-46F9-9E36-F30C706FFAA6}" destId="{3E68919D-70B2-4D92-AE3C-E749EF87D59C}" srcOrd="0" destOrd="0" presId="urn:microsoft.com/office/officeart/2005/8/layout/default"/>
    <dgm:cxn modelId="{F6DA6219-10AC-4671-B8F1-825E39B093E4}" type="presParOf" srcId="{4B1A5B89-5E66-46F9-9E36-F30C706FFAA6}" destId="{40DE61F6-3947-4266-883D-80832262B52D}" srcOrd="1" destOrd="0" presId="urn:microsoft.com/office/officeart/2005/8/layout/default"/>
    <dgm:cxn modelId="{30AB1475-8DBC-4ED5-800C-0F2F1396CAB0}" type="presParOf" srcId="{4B1A5B89-5E66-46F9-9E36-F30C706FFAA6}" destId="{7AF68CAB-3291-483D-9EE5-5A105FE91AFE}"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717CBC-287C-4546-A50B-86E67548A8E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8D1CC0C8-8FF3-41EF-AC85-AB89A6FE6981}">
      <dgm:prSet/>
      <dgm:spPr/>
      <dgm:t>
        <a:bodyPr/>
        <a:lstStyle/>
        <a:p>
          <a:pPr>
            <a:lnSpc>
              <a:spcPct val="100000"/>
            </a:lnSpc>
            <a:defRPr cap="all"/>
          </a:pPr>
          <a:r>
            <a:rPr lang="fr-BE"/>
            <a:t>Attractivité</a:t>
          </a:r>
          <a:endParaRPr lang="en-US" dirty="0"/>
        </a:p>
      </dgm:t>
    </dgm:pt>
    <dgm:pt modelId="{96AF2740-1B77-4308-A2F3-108D9ED3EC8B}" type="parTrans" cxnId="{03C27E8F-281E-4D20-8551-D6509AFE636B}">
      <dgm:prSet/>
      <dgm:spPr/>
      <dgm:t>
        <a:bodyPr/>
        <a:lstStyle/>
        <a:p>
          <a:endParaRPr lang="en-US"/>
        </a:p>
      </dgm:t>
    </dgm:pt>
    <dgm:pt modelId="{B803D4A5-9824-4E30-B22C-16E0D4E376B5}" type="sibTrans" cxnId="{03C27E8F-281E-4D20-8551-D6509AFE636B}">
      <dgm:prSet/>
      <dgm:spPr/>
      <dgm:t>
        <a:bodyPr/>
        <a:lstStyle/>
        <a:p>
          <a:endParaRPr lang="en-US"/>
        </a:p>
      </dgm:t>
    </dgm:pt>
    <dgm:pt modelId="{94E7FDD2-C766-4C96-9102-41E1315AFFA0}">
      <dgm:prSet/>
      <dgm:spPr/>
      <dgm:t>
        <a:bodyPr/>
        <a:lstStyle/>
        <a:p>
          <a:pPr>
            <a:lnSpc>
              <a:spcPct val="100000"/>
            </a:lnSpc>
            <a:defRPr cap="all"/>
          </a:pPr>
          <a:r>
            <a:rPr lang="fr-BE" dirty="0"/>
            <a:t>Perspective de carrière</a:t>
          </a:r>
          <a:endParaRPr lang="en-US" dirty="0"/>
        </a:p>
      </dgm:t>
    </dgm:pt>
    <dgm:pt modelId="{0118D13F-A7B5-484B-A25E-38127EABE71B}" type="parTrans" cxnId="{9F24225E-C036-4FEE-91AE-89138EA840FC}">
      <dgm:prSet/>
      <dgm:spPr/>
      <dgm:t>
        <a:bodyPr/>
        <a:lstStyle/>
        <a:p>
          <a:endParaRPr lang="en-US"/>
        </a:p>
      </dgm:t>
    </dgm:pt>
    <dgm:pt modelId="{304BE374-518A-4A24-9071-5C1B0CB98933}" type="sibTrans" cxnId="{9F24225E-C036-4FEE-91AE-89138EA840FC}">
      <dgm:prSet/>
      <dgm:spPr/>
      <dgm:t>
        <a:bodyPr/>
        <a:lstStyle/>
        <a:p>
          <a:endParaRPr lang="en-US"/>
        </a:p>
      </dgm:t>
    </dgm:pt>
    <dgm:pt modelId="{B141EE44-D065-4D1F-9DF8-6E1807749D55}">
      <dgm:prSet/>
      <dgm:spPr/>
      <dgm:t>
        <a:bodyPr/>
        <a:lstStyle/>
        <a:p>
          <a:pPr>
            <a:lnSpc>
              <a:spcPct val="100000"/>
            </a:lnSpc>
            <a:defRPr cap="all"/>
          </a:pPr>
          <a:r>
            <a:rPr lang="fr-BE" dirty="0"/>
            <a:t>Lisibilité</a:t>
          </a:r>
          <a:endParaRPr lang="en-US" dirty="0"/>
        </a:p>
      </dgm:t>
    </dgm:pt>
    <dgm:pt modelId="{F60BCF3C-F98C-44E7-A946-8500652C3C73}" type="parTrans" cxnId="{6914DB63-478D-42F1-BEC2-57B6D5C71D25}">
      <dgm:prSet/>
      <dgm:spPr/>
      <dgm:t>
        <a:bodyPr/>
        <a:lstStyle/>
        <a:p>
          <a:endParaRPr lang="en-US"/>
        </a:p>
      </dgm:t>
    </dgm:pt>
    <dgm:pt modelId="{369EEF96-1010-4BE2-A18F-32F6E1277463}" type="sibTrans" cxnId="{6914DB63-478D-42F1-BEC2-57B6D5C71D25}">
      <dgm:prSet/>
      <dgm:spPr/>
      <dgm:t>
        <a:bodyPr/>
        <a:lstStyle/>
        <a:p>
          <a:endParaRPr lang="en-US"/>
        </a:p>
      </dgm:t>
    </dgm:pt>
    <dgm:pt modelId="{726E36C1-C387-4341-8901-29B1EB5B9C5B}">
      <dgm:prSet/>
      <dgm:spPr/>
      <dgm:t>
        <a:bodyPr/>
        <a:lstStyle/>
        <a:p>
          <a:pPr>
            <a:lnSpc>
              <a:spcPct val="100000"/>
            </a:lnSpc>
            <a:defRPr cap="all"/>
          </a:pPr>
          <a:r>
            <a:rPr lang="fr-BE" dirty="0"/>
            <a:t>Souplesse</a:t>
          </a:r>
          <a:endParaRPr lang="en-US" dirty="0"/>
        </a:p>
      </dgm:t>
    </dgm:pt>
    <dgm:pt modelId="{A49955C7-ADAA-4BD1-9AE0-5204084D645E}" type="parTrans" cxnId="{394A5CC8-0C12-4647-A63D-0417136D303E}">
      <dgm:prSet/>
      <dgm:spPr/>
      <dgm:t>
        <a:bodyPr/>
        <a:lstStyle/>
        <a:p>
          <a:endParaRPr lang="en-US"/>
        </a:p>
      </dgm:t>
    </dgm:pt>
    <dgm:pt modelId="{8E03342A-7B7F-45B5-8014-91B635F6294D}" type="sibTrans" cxnId="{394A5CC8-0C12-4647-A63D-0417136D303E}">
      <dgm:prSet/>
      <dgm:spPr/>
      <dgm:t>
        <a:bodyPr/>
        <a:lstStyle/>
        <a:p>
          <a:endParaRPr lang="en-US"/>
        </a:p>
      </dgm:t>
    </dgm:pt>
    <dgm:pt modelId="{7FCCADDB-E62A-4FE5-8AEA-90F10AE328EE}">
      <dgm:prSet/>
      <dgm:spPr/>
      <dgm:t>
        <a:bodyPr/>
        <a:lstStyle/>
        <a:p>
          <a:pPr>
            <a:lnSpc>
              <a:spcPct val="100000"/>
            </a:lnSpc>
            <a:defRPr cap="all"/>
          </a:pPr>
          <a:endParaRPr lang="en-US" dirty="0"/>
        </a:p>
      </dgm:t>
    </dgm:pt>
    <dgm:pt modelId="{446C8E59-CD0B-4A14-851D-EB0491B62DD4}" type="sibTrans" cxnId="{7F4DE61F-ADED-47F3-9C58-DA6C03AE6C27}">
      <dgm:prSet/>
      <dgm:spPr/>
      <dgm:t>
        <a:bodyPr/>
        <a:lstStyle/>
        <a:p>
          <a:endParaRPr lang="en-US"/>
        </a:p>
      </dgm:t>
    </dgm:pt>
    <dgm:pt modelId="{497D1D1A-B76D-4B06-89B0-B5F22EAE26DB}" type="parTrans" cxnId="{7F4DE61F-ADED-47F3-9C58-DA6C03AE6C27}">
      <dgm:prSet/>
      <dgm:spPr/>
      <dgm:t>
        <a:bodyPr/>
        <a:lstStyle/>
        <a:p>
          <a:endParaRPr lang="en-US"/>
        </a:p>
      </dgm:t>
    </dgm:pt>
    <dgm:pt modelId="{BBF7B21B-D860-47AF-8178-DAB6FA50C2CF}" type="pres">
      <dgm:prSet presAssocID="{08717CBC-287C-4546-A50B-86E67548A8E3}" presName="vert0" presStyleCnt="0">
        <dgm:presLayoutVars>
          <dgm:dir/>
          <dgm:animOne val="branch"/>
          <dgm:animLvl val="lvl"/>
        </dgm:presLayoutVars>
      </dgm:prSet>
      <dgm:spPr/>
    </dgm:pt>
    <dgm:pt modelId="{9EF67C8C-9E83-4D7B-9373-428863AB83B9}" type="pres">
      <dgm:prSet presAssocID="{8D1CC0C8-8FF3-41EF-AC85-AB89A6FE6981}" presName="thickLine" presStyleLbl="alignNode1" presStyleIdx="0" presStyleCnt="5"/>
      <dgm:spPr/>
    </dgm:pt>
    <dgm:pt modelId="{700B1A2B-51D0-419D-BFD0-29A73C036A11}" type="pres">
      <dgm:prSet presAssocID="{8D1CC0C8-8FF3-41EF-AC85-AB89A6FE6981}" presName="horz1" presStyleCnt="0"/>
      <dgm:spPr/>
    </dgm:pt>
    <dgm:pt modelId="{255DDF47-DB48-40AE-BE88-5C6F5981BE32}" type="pres">
      <dgm:prSet presAssocID="{8D1CC0C8-8FF3-41EF-AC85-AB89A6FE6981}" presName="tx1" presStyleLbl="revTx" presStyleIdx="0" presStyleCnt="5"/>
      <dgm:spPr/>
    </dgm:pt>
    <dgm:pt modelId="{E68E6FB6-0C62-4003-9ECE-0D5470545D13}" type="pres">
      <dgm:prSet presAssocID="{8D1CC0C8-8FF3-41EF-AC85-AB89A6FE6981}" presName="vert1" presStyleCnt="0"/>
      <dgm:spPr/>
    </dgm:pt>
    <dgm:pt modelId="{335E09E7-6E80-4CEE-8B74-B8BA07C85788}" type="pres">
      <dgm:prSet presAssocID="{94E7FDD2-C766-4C96-9102-41E1315AFFA0}" presName="thickLine" presStyleLbl="alignNode1" presStyleIdx="1" presStyleCnt="5"/>
      <dgm:spPr/>
    </dgm:pt>
    <dgm:pt modelId="{572C4289-7058-4909-B8AB-A23ACAA2C344}" type="pres">
      <dgm:prSet presAssocID="{94E7FDD2-C766-4C96-9102-41E1315AFFA0}" presName="horz1" presStyleCnt="0"/>
      <dgm:spPr/>
    </dgm:pt>
    <dgm:pt modelId="{9C3E3B15-0C4F-4827-86F2-B149F89B731B}" type="pres">
      <dgm:prSet presAssocID="{94E7FDD2-C766-4C96-9102-41E1315AFFA0}" presName="tx1" presStyleLbl="revTx" presStyleIdx="1" presStyleCnt="5"/>
      <dgm:spPr/>
    </dgm:pt>
    <dgm:pt modelId="{478A9D5A-AB4F-4F39-A262-7E363DB2930B}" type="pres">
      <dgm:prSet presAssocID="{94E7FDD2-C766-4C96-9102-41E1315AFFA0}" presName="vert1" presStyleCnt="0"/>
      <dgm:spPr/>
    </dgm:pt>
    <dgm:pt modelId="{8908A22D-9685-4368-B81C-8E69B72A0D25}" type="pres">
      <dgm:prSet presAssocID="{B141EE44-D065-4D1F-9DF8-6E1807749D55}" presName="thickLine" presStyleLbl="alignNode1" presStyleIdx="2" presStyleCnt="5"/>
      <dgm:spPr/>
    </dgm:pt>
    <dgm:pt modelId="{02F3CDAB-7C8F-4770-9757-0BC2E9EB4E89}" type="pres">
      <dgm:prSet presAssocID="{B141EE44-D065-4D1F-9DF8-6E1807749D55}" presName="horz1" presStyleCnt="0"/>
      <dgm:spPr/>
    </dgm:pt>
    <dgm:pt modelId="{4B80072B-703C-4E57-AA3F-05CCAAFAB198}" type="pres">
      <dgm:prSet presAssocID="{B141EE44-D065-4D1F-9DF8-6E1807749D55}" presName="tx1" presStyleLbl="revTx" presStyleIdx="2" presStyleCnt="5"/>
      <dgm:spPr/>
    </dgm:pt>
    <dgm:pt modelId="{2DC2F55E-1428-4ED1-91C6-941E9BF3ED0A}" type="pres">
      <dgm:prSet presAssocID="{B141EE44-D065-4D1F-9DF8-6E1807749D55}" presName="vert1" presStyleCnt="0"/>
      <dgm:spPr/>
    </dgm:pt>
    <dgm:pt modelId="{6A429321-1218-4A75-9C3A-4C68E3F73F95}" type="pres">
      <dgm:prSet presAssocID="{726E36C1-C387-4341-8901-29B1EB5B9C5B}" presName="thickLine" presStyleLbl="alignNode1" presStyleIdx="3" presStyleCnt="5"/>
      <dgm:spPr/>
    </dgm:pt>
    <dgm:pt modelId="{7706A26D-C9FB-46A9-8768-3287D9B726D2}" type="pres">
      <dgm:prSet presAssocID="{726E36C1-C387-4341-8901-29B1EB5B9C5B}" presName="horz1" presStyleCnt="0"/>
      <dgm:spPr/>
    </dgm:pt>
    <dgm:pt modelId="{7D0DC162-9E84-4545-B0C3-FB2335FEFD16}" type="pres">
      <dgm:prSet presAssocID="{726E36C1-C387-4341-8901-29B1EB5B9C5B}" presName="tx1" presStyleLbl="revTx" presStyleIdx="3" presStyleCnt="5"/>
      <dgm:spPr/>
    </dgm:pt>
    <dgm:pt modelId="{17AE1910-7529-4998-946F-937FC186B2AF}" type="pres">
      <dgm:prSet presAssocID="{726E36C1-C387-4341-8901-29B1EB5B9C5B}" presName="vert1" presStyleCnt="0"/>
      <dgm:spPr/>
    </dgm:pt>
    <dgm:pt modelId="{C8A52104-D70D-415D-8C2D-E79521DF71C7}" type="pres">
      <dgm:prSet presAssocID="{7FCCADDB-E62A-4FE5-8AEA-90F10AE328EE}" presName="thickLine" presStyleLbl="alignNode1" presStyleIdx="4" presStyleCnt="5"/>
      <dgm:spPr/>
    </dgm:pt>
    <dgm:pt modelId="{524FCABC-F972-40CF-A899-B586E5631F7B}" type="pres">
      <dgm:prSet presAssocID="{7FCCADDB-E62A-4FE5-8AEA-90F10AE328EE}" presName="horz1" presStyleCnt="0"/>
      <dgm:spPr/>
    </dgm:pt>
    <dgm:pt modelId="{BB9C17F3-E730-4326-ADFC-7A837FB660BF}" type="pres">
      <dgm:prSet presAssocID="{7FCCADDB-E62A-4FE5-8AEA-90F10AE328EE}" presName="tx1" presStyleLbl="revTx" presStyleIdx="4" presStyleCnt="5"/>
      <dgm:spPr/>
    </dgm:pt>
    <dgm:pt modelId="{E7E4F0A5-5D38-41EC-B557-B89C20BC8048}" type="pres">
      <dgm:prSet presAssocID="{7FCCADDB-E62A-4FE5-8AEA-90F10AE328EE}" presName="vert1" presStyleCnt="0"/>
      <dgm:spPr/>
    </dgm:pt>
  </dgm:ptLst>
  <dgm:cxnLst>
    <dgm:cxn modelId="{06D94514-6DF8-46CC-9B5B-319E6A3FDE49}" type="presOf" srcId="{B141EE44-D065-4D1F-9DF8-6E1807749D55}" destId="{4B80072B-703C-4E57-AA3F-05CCAAFAB198}" srcOrd="0" destOrd="0" presId="urn:microsoft.com/office/officeart/2008/layout/LinedList"/>
    <dgm:cxn modelId="{7F4DE61F-ADED-47F3-9C58-DA6C03AE6C27}" srcId="{08717CBC-287C-4546-A50B-86E67548A8E3}" destId="{7FCCADDB-E62A-4FE5-8AEA-90F10AE328EE}" srcOrd="4" destOrd="0" parTransId="{497D1D1A-B76D-4B06-89B0-B5F22EAE26DB}" sibTransId="{446C8E59-CD0B-4A14-851D-EB0491B62DD4}"/>
    <dgm:cxn modelId="{9F24225E-C036-4FEE-91AE-89138EA840FC}" srcId="{08717CBC-287C-4546-A50B-86E67548A8E3}" destId="{94E7FDD2-C766-4C96-9102-41E1315AFFA0}" srcOrd="1" destOrd="0" parTransId="{0118D13F-A7B5-484B-A25E-38127EABE71B}" sibTransId="{304BE374-518A-4A24-9071-5C1B0CB98933}"/>
    <dgm:cxn modelId="{B9876461-4361-4134-BC67-C7E96CB52E06}" type="presOf" srcId="{726E36C1-C387-4341-8901-29B1EB5B9C5B}" destId="{7D0DC162-9E84-4545-B0C3-FB2335FEFD16}" srcOrd="0" destOrd="0" presId="urn:microsoft.com/office/officeart/2008/layout/LinedList"/>
    <dgm:cxn modelId="{6914DB63-478D-42F1-BEC2-57B6D5C71D25}" srcId="{08717CBC-287C-4546-A50B-86E67548A8E3}" destId="{B141EE44-D065-4D1F-9DF8-6E1807749D55}" srcOrd="2" destOrd="0" parTransId="{F60BCF3C-F98C-44E7-A946-8500652C3C73}" sibTransId="{369EEF96-1010-4BE2-A18F-32F6E1277463}"/>
    <dgm:cxn modelId="{1D8CBA8B-C9FB-4E0C-8B92-F13169F74460}" type="presOf" srcId="{94E7FDD2-C766-4C96-9102-41E1315AFFA0}" destId="{9C3E3B15-0C4F-4827-86F2-B149F89B731B}" srcOrd="0" destOrd="0" presId="urn:microsoft.com/office/officeart/2008/layout/LinedList"/>
    <dgm:cxn modelId="{03C27E8F-281E-4D20-8551-D6509AFE636B}" srcId="{08717CBC-287C-4546-A50B-86E67548A8E3}" destId="{8D1CC0C8-8FF3-41EF-AC85-AB89A6FE6981}" srcOrd="0" destOrd="0" parTransId="{96AF2740-1B77-4308-A2F3-108D9ED3EC8B}" sibTransId="{B803D4A5-9824-4E30-B22C-16E0D4E376B5}"/>
    <dgm:cxn modelId="{AFCF7E9C-6B94-4D69-B6E9-3DEBB58810A3}" type="presOf" srcId="{08717CBC-287C-4546-A50B-86E67548A8E3}" destId="{BBF7B21B-D860-47AF-8178-DAB6FA50C2CF}" srcOrd="0" destOrd="0" presId="urn:microsoft.com/office/officeart/2008/layout/LinedList"/>
    <dgm:cxn modelId="{394A5CC8-0C12-4647-A63D-0417136D303E}" srcId="{08717CBC-287C-4546-A50B-86E67548A8E3}" destId="{726E36C1-C387-4341-8901-29B1EB5B9C5B}" srcOrd="3" destOrd="0" parTransId="{A49955C7-ADAA-4BD1-9AE0-5204084D645E}" sibTransId="{8E03342A-7B7F-45B5-8014-91B635F6294D}"/>
    <dgm:cxn modelId="{4B87C5CA-589E-4045-ADDD-3C9DF5E71261}" type="presOf" srcId="{8D1CC0C8-8FF3-41EF-AC85-AB89A6FE6981}" destId="{255DDF47-DB48-40AE-BE88-5C6F5981BE32}" srcOrd="0" destOrd="0" presId="urn:microsoft.com/office/officeart/2008/layout/LinedList"/>
    <dgm:cxn modelId="{571BBBE4-458E-47E7-AA08-AB749E2CB728}" type="presOf" srcId="{7FCCADDB-E62A-4FE5-8AEA-90F10AE328EE}" destId="{BB9C17F3-E730-4326-ADFC-7A837FB660BF}" srcOrd="0" destOrd="0" presId="urn:microsoft.com/office/officeart/2008/layout/LinedList"/>
    <dgm:cxn modelId="{EC4306D0-3877-4E56-9645-E126AA470DF0}" type="presParOf" srcId="{BBF7B21B-D860-47AF-8178-DAB6FA50C2CF}" destId="{9EF67C8C-9E83-4D7B-9373-428863AB83B9}" srcOrd="0" destOrd="0" presId="urn:microsoft.com/office/officeart/2008/layout/LinedList"/>
    <dgm:cxn modelId="{9D459F59-4A7C-4D88-BFE0-0572EF225C0D}" type="presParOf" srcId="{BBF7B21B-D860-47AF-8178-DAB6FA50C2CF}" destId="{700B1A2B-51D0-419D-BFD0-29A73C036A11}" srcOrd="1" destOrd="0" presId="urn:microsoft.com/office/officeart/2008/layout/LinedList"/>
    <dgm:cxn modelId="{A46ADD12-18A1-439E-BB9B-DEFC9447A441}" type="presParOf" srcId="{700B1A2B-51D0-419D-BFD0-29A73C036A11}" destId="{255DDF47-DB48-40AE-BE88-5C6F5981BE32}" srcOrd="0" destOrd="0" presId="urn:microsoft.com/office/officeart/2008/layout/LinedList"/>
    <dgm:cxn modelId="{76F265FA-4018-4C42-860F-26E1C41F955D}" type="presParOf" srcId="{700B1A2B-51D0-419D-BFD0-29A73C036A11}" destId="{E68E6FB6-0C62-4003-9ECE-0D5470545D13}" srcOrd="1" destOrd="0" presId="urn:microsoft.com/office/officeart/2008/layout/LinedList"/>
    <dgm:cxn modelId="{194DD5A1-1867-4F0E-893C-45B9B55060B8}" type="presParOf" srcId="{BBF7B21B-D860-47AF-8178-DAB6FA50C2CF}" destId="{335E09E7-6E80-4CEE-8B74-B8BA07C85788}" srcOrd="2" destOrd="0" presId="urn:microsoft.com/office/officeart/2008/layout/LinedList"/>
    <dgm:cxn modelId="{375AF04C-4804-45F3-B4F4-45E836CC2C66}" type="presParOf" srcId="{BBF7B21B-D860-47AF-8178-DAB6FA50C2CF}" destId="{572C4289-7058-4909-B8AB-A23ACAA2C344}" srcOrd="3" destOrd="0" presId="urn:microsoft.com/office/officeart/2008/layout/LinedList"/>
    <dgm:cxn modelId="{A7A55C13-2343-4BDC-B9A6-95D50E70F166}" type="presParOf" srcId="{572C4289-7058-4909-B8AB-A23ACAA2C344}" destId="{9C3E3B15-0C4F-4827-86F2-B149F89B731B}" srcOrd="0" destOrd="0" presId="urn:microsoft.com/office/officeart/2008/layout/LinedList"/>
    <dgm:cxn modelId="{77982FDF-F4B6-43B5-8628-4DD45713AD69}" type="presParOf" srcId="{572C4289-7058-4909-B8AB-A23ACAA2C344}" destId="{478A9D5A-AB4F-4F39-A262-7E363DB2930B}" srcOrd="1" destOrd="0" presId="urn:microsoft.com/office/officeart/2008/layout/LinedList"/>
    <dgm:cxn modelId="{72A2C1DB-2631-4A17-B374-4ED60ECCE086}" type="presParOf" srcId="{BBF7B21B-D860-47AF-8178-DAB6FA50C2CF}" destId="{8908A22D-9685-4368-B81C-8E69B72A0D25}" srcOrd="4" destOrd="0" presId="urn:microsoft.com/office/officeart/2008/layout/LinedList"/>
    <dgm:cxn modelId="{4195AA96-2ECD-48E4-8358-4CDF2E28E2CA}" type="presParOf" srcId="{BBF7B21B-D860-47AF-8178-DAB6FA50C2CF}" destId="{02F3CDAB-7C8F-4770-9757-0BC2E9EB4E89}" srcOrd="5" destOrd="0" presId="urn:microsoft.com/office/officeart/2008/layout/LinedList"/>
    <dgm:cxn modelId="{F3065C34-7E0F-41B4-8C64-6D2DE65D415B}" type="presParOf" srcId="{02F3CDAB-7C8F-4770-9757-0BC2E9EB4E89}" destId="{4B80072B-703C-4E57-AA3F-05CCAAFAB198}" srcOrd="0" destOrd="0" presId="urn:microsoft.com/office/officeart/2008/layout/LinedList"/>
    <dgm:cxn modelId="{73394CDF-0822-4D7E-B8A8-82A10A2BA38F}" type="presParOf" srcId="{02F3CDAB-7C8F-4770-9757-0BC2E9EB4E89}" destId="{2DC2F55E-1428-4ED1-91C6-941E9BF3ED0A}" srcOrd="1" destOrd="0" presId="urn:microsoft.com/office/officeart/2008/layout/LinedList"/>
    <dgm:cxn modelId="{3F2D5F96-EF5F-4872-A170-5950C02AC2E3}" type="presParOf" srcId="{BBF7B21B-D860-47AF-8178-DAB6FA50C2CF}" destId="{6A429321-1218-4A75-9C3A-4C68E3F73F95}" srcOrd="6" destOrd="0" presId="urn:microsoft.com/office/officeart/2008/layout/LinedList"/>
    <dgm:cxn modelId="{1C40DD64-59CB-44A8-9B51-2890A8EDA7A4}" type="presParOf" srcId="{BBF7B21B-D860-47AF-8178-DAB6FA50C2CF}" destId="{7706A26D-C9FB-46A9-8768-3287D9B726D2}" srcOrd="7" destOrd="0" presId="urn:microsoft.com/office/officeart/2008/layout/LinedList"/>
    <dgm:cxn modelId="{4FBC13BE-4862-4F38-96D8-5AF298ABCCAC}" type="presParOf" srcId="{7706A26D-C9FB-46A9-8768-3287D9B726D2}" destId="{7D0DC162-9E84-4545-B0C3-FB2335FEFD16}" srcOrd="0" destOrd="0" presId="urn:microsoft.com/office/officeart/2008/layout/LinedList"/>
    <dgm:cxn modelId="{C7CC1CAB-7CEB-401F-A7BB-529656733385}" type="presParOf" srcId="{7706A26D-C9FB-46A9-8768-3287D9B726D2}" destId="{17AE1910-7529-4998-946F-937FC186B2AF}" srcOrd="1" destOrd="0" presId="urn:microsoft.com/office/officeart/2008/layout/LinedList"/>
    <dgm:cxn modelId="{774A84A5-572C-4D13-B8F6-0DEBFEFA2190}" type="presParOf" srcId="{BBF7B21B-D860-47AF-8178-DAB6FA50C2CF}" destId="{C8A52104-D70D-415D-8C2D-E79521DF71C7}" srcOrd="8" destOrd="0" presId="urn:microsoft.com/office/officeart/2008/layout/LinedList"/>
    <dgm:cxn modelId="{6DD2DAAB-5E48-4E9E-A35D-372A2A20D250}" type="presParOf" srcId="{BBF7B21B-D860-47AF-8178-DAB6FA50C2CF}" destId="{524FCABC-F972-40CF-A899-B586E5631F7B}" srcOrd="9" destOrd="0" presId="urn:microsoft.com/office/officeart/2008/layout/LinedList"/>
    <dgm:cxn modelId="{0D8E07AF-D220-4814-A746-A577D9BB4213}" type="presParOf" srcId="{524FCABC-F972-40CF-A899-B586E5631F7B}" destId="{BB9C17F3-E730-4326-ADFC-7A837FB660BF}" srcOrd="0" destOrd="0" presId="urn:microsoft.com/office/officeart/2008/layout/LinedList"/>
    <dgm:cxn modelId="{0ABA7E00-C1F7-4D05-B90E-87869A96BC24}" type="presParOf" srcId="{524FCABC-F972-40CF-A899-B586E5631F7B}" destId="{E7E4F0A5-5D38-41EC-B557-B89C20BC804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8919D-70B2-4D92-AE3C-E749EF87D59C}">
      <dsp:nvSpPr>
        <dsp:cNvPr id="0" name=""/>
        <dsp:cNvSpPr/>
      </dsp:nvSpPr>
      <dsp:spPr>
        <a:xfrm>
          <a:off x="504978" y="693789"/>
          <a:ext cx="3818214" cy="222519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defRPr cap="all"/>
          </a:pPr>
          <a:r>
            <a:rPr lang="fr-BE" sz="2000" kern="1200" dirty="0"/>
            <a:t>Aujourd’hui, la fonction publique locale, ce sont 365.543 agents en Belgique dont 137.140 en Région wallonne (28% statutaires – 72% contractuels). </a:t>
          </a:r>
          <a:endParaRPr lang="en-US" sz="2000" kern="1200" dirty="0"/>
        </a:p>
      </dsp:txBody>
      <dsp:txXfrm>
        <a:off x="504978" y="693789"/>
        <a:ext cx="3818214" cy="2225198"/>
      </dsp:txXfrm>
    </dsp:sp>
    <dsp:sp modelId="{7AF68CAB-3291-483D-9EE5-5A105FE91AFE}">
      <dsp:nvSpPr>
        <dsp:cNvPr id="0" name=""/>
        <dsp:cNvSpPr/>
      </dsp:nvSpPr>
      <dsp:spPr>
        <a:xfrm>
          <a:off x="588095" y="3401804"/>
          <a:ext cx="3791418" cy="1556361"/>
        </a:xfrm>
        <a:prstGeom prst="rect">
          <a:avLst/>
        </a:prstGeom>
        <a:solidFill>
          <a:schemeClr val="accent2">
            <a:hueOff val="3044612"/>
            <a:satOff val="-53322"/>
            <a:lumOff val="-196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defRPr cap="all"/>
          </a:pPr>
          <a:r>
            <a:rPr lang="fr-BE" sz="2000" kern="1200" dirty="0"/>
            <a:t>Pouvoirs locaux concernés : administrations communales, CPAS, associations chapitre XII, intercommunales, provinces, REGIES AUTONOMES</a:t>
          </a:r>
          <a:endParaRPr lang="en-US" sz="2000" kern="1200" dirty="0"/>
        </a:p>
      </dsp:txBody>
      <dsp:txXfrm>
        <a:off x="588095" y="3401804"/>
        <a:ext cx="3791418" cy="15563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F67C8C-9E83-4D7B-9373-428863AB83B9}">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5DDF47-DB48-40AE-BE88-5C6F5981BE32}">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100000"/>
            </a:lnSpc>
            <a:spcBef>
              <a:spcPct val="0"/>
            </a:spcBef>
            <a:spcAft>
              <a:spcPct val="35000"/>
            </a:spcAft>
            <a:buNone/>
            <a:defRPr cap="all"/>
          </a:pPr>
          <a:r>
            <a:rPr lang="fr-BE" sz="3700" kern="1200"/>
            <a:t>Attractivité</a:t>
          </a:r>
          <a:endParaRPr lang="en-US" sz="3700" kern="1200" dirty="0"/>
        </a:p>
      </dsp:txBody>
      <dsp:txXfrm>
        <a:off x="0" y="531"/>
        <a:ext cx="10515600" cy="870055"/>
      </dsp:txXfrm>
    </dsp:sp>
    <dsp:sp modelId="{335E09E7-6E80-4CEE-8B74-B8BA07C85788}">
      <dsp:nvSpPr>
        <dsp:cNvPr id="0" name=""/>
        <dsp:cNvSpPr/>
      </dsp:nvSpPr>
      <dsp:spPr>
        <a:xfrm>
          <a:off x="0" y="8705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3E3B15-0C4F-4827-86F2-B149F89B731B}">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100000"/>
            </a:lnSpc>
            <a:spcBef>
              <a:spcPct val="0"/>
            </a:spcBef>
            <a:spcAft>
              <a:spcPct val="35000"/>
            </a:spcAft>
            <a:buNone/>
            <a:defRPr cap="all"/>
          </a:pPr>
          <a:r>
            <a:rPr lang="fr-BE" sz="3700" kern="1200" dirty="0"/>
            <a:t>Perspective de carrière</a:t>
          </a:r>
          <a:endParaRPr lang="en-US" sz="3700" kern="1200" dirty="0"/>
        </a:p>
      </dsp:txBody>
      <dsp:txXfrm>
        <a:off x="0" y="870586"/>
        <a:ext cx="10515600" cy="870055"/>
      </dsp:txXfrm>
    </dsp:sp>
    <dsp:sp modelId="{8908A22D-9685-4368-B81C-8E69B72A0D25}">
      <dsp:nvSpPr>
        <dsp:cNvPr id="0" name=""/>
        <dsp:cNvSpPr/>
      </dsp:nvSpPr>
      <dsp:spPr>
        <a:xfrm>
          <a:off x="0" y="174064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80072B-703C-4E57-AA3F-05CCAAFAB198}">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100000"/>
            </a:lnSpc>
            <a:spcBef>
              <a:spcPct val="0"/>
            </a:spcBef>
            <a:spcAft>
              <a:spcPct val="35000"/>
            </a:spcAft>
            <a:buNone/>
            <a:defRPr cap="all"/>
          </a:pPr>
          <a:r>
            <a:rPr lang="fr-BE" sz="3700" kern="1200" dirty="0"/>
            <a:t>Lisibilité</a:t>
          </a:r>
          <a:endParaRPr lang="en-US" sz="3700" kern="1200" dirty="0"/>
        </a:p>
      </dsp:txBody>
      <dsp:txXfrm>
        <a:off x="0" y="1740641"/>
        <a:ext cx="10515600" cy="870055"/>
      </dsp:txXfrm>
    </dsp:sp>
    <dsp:sp modelId="{6A429321-1218-4A75-9C3A-4C68E3F73F95}">
      <dsp:nvSpPr>
        <dsp:cNvPr id="0" name=""/>
        <dsp:cNvSpPr/>
      </dsp:nvSpPr>
      <dsp:spPr>
        <a:xfrm>
          <a:off x="0" y="26106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0DC162-9E84-4545-B0C3-FB2335FEFD16}">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100000"/>
            </a:lnSpc>
            <a:spcBef>
              <a:spcPct val="0"/>
            </a:spcBef>
            <a:spcAft>
              <a:spcPct val="35000"/>
            </a:spcAft>
            <a:buNone/>
            <a:defRPr cap="all"/>
          </a:pPr>
          <a:r>
            <a:rPr lang="fr-BE" sz="3700" kern="1200" dirty="0"/>
            <a:t>Souplesse</a:t>
          </a:r>
          <a:endParaRPr lang="en-US" sz="3700" kern="1200" dirty="0"/>
        </a:p>
      </dsp:txBody>
      <dsp:txXfrm>
        <a:off x="0" y="2610696"/>
        <a:ext cx="10515600" cy="870055"/>
      </dsp:txXfrm>
    </dsp:sp>
    <dsp:sp modelId="{C8A52104-D70D-415D-8C2D-E79521DF71C7}">
      <dsp:nvSpPr>
        <dsp:cNvPr id="0" name=""/>
        <dsp:cNvSpPr/>
      </dsp:nvSpPr>
      <dsp:spPr>
        <a:xfrm>
          <a:off x="0" y="348075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9C17F3-E730-4326-ADFC-7A837FB660BF}">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100000"/>
            </a:lnSpc>
            <a:spcBef>
              <a:spcPct val="0"/>
            </a:spcBef>
            <a:spcAft>
              <a:spcPct val="35000"/>
            </a:spcAft>
            <a:buNone/>
            <a:defRPr cap="all"/>
          </a:pPr>
          <a:endParaRPr lang="en-US" sz="3700" kern="1200" dirty="0"/>
        </a:p>
      </dsp:txBody>
      <dsp:txXfrm>
        <a:off x="0" y="3480751"/>
        <a:ext cx="10515600" cy="87005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AE990-A7C0-EF4D-9B08-3109BECF7B3C}" type="datetimeFigureOut">
              <a:rPr lang="fr-FR" smtClean="0"/>
              <a:t>16/04/2024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4B54A-6BAE-DE4C-BA50-7714859A525F}" type="slidenum">
              <a:rPr lang="fr-FR" smtClean="0"/>
              <a:t>‹N°›</a:t>
            </a:fld>
            <a:endParaRPr lang="fr-FR"/>
          </a:p>
        </p:txBody>
      </p:sp>
    </p:spTree>
    <p:extLst>
      <p:ext uri="{BB962C8B-B14F-4D97-AF65-F5344CB8AC3E}">
        <p14:creationId xmlns:p14="http://schemas.microsoft.com/office/powerpoint/2010/main" val="3722633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4BC37F-0FA8-15E3-2A49-AF436FBEDFAA}"/>
              </a:ext>
            </a:extLst>
          </p:cNvPr>
          <p:cNvSpPr>
            <a:spLocks noGrp="1"/>
          </p:cNvSpPr>
          <p:nvPr>
            <p:ph type="ctrTitle"/>
          </p:nvPr>
        </p:nvSpPr>
        <p:spPr>
          <a:xfrm>
            <a:off x="1524000" y="1122363"/>
            <a:ext cx="9144000" cy="2387600"/>
          </a:xfrm>
        </p:spPr>
        <p:txBody>
          <a:bodyPr anchor="b"/>
          <a:lstStyle>
            <a:lvl1pPr algn="ctr">
              <a:defRPr sz="6000">
                <a:solidFill>
                  <a:schemeClr val="bg1"/>
                </a:solidFill>
                <a:latin typeface="+mn-lt"/>
              </a:defRPr>
            </a:lvl1pPr>
          </a:lstStyle>
          <a:p>
            <a:r>
              <a:rPr lang="fr-FR" dirty="0"/>
              <a:t>Modifiez le style du titre</a:t>
            </a:r>
          </a:p>
        </p:txBody>
      </p:sp>
      <p:sp>
        <p:nvSpPr>
          <p:cNvPr id="3" name="Sous-titre 2">
            <a:extLst>
              <a:ext uri="{FF2B5EF4-FFF2-40B4-BE49-F238E27FC236}">
                <a16:creationId xmlns:a16="http://schemas.microsoft.com/office/drawing/2014/main" id="{0AECE6E4-A0A1-8983-0EEB-2162D273FE28}"/>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6" name="Espace réservé du numéro de diapositive 5">
            <a:extLst>
              <a:ext uri="{FF2B5EF4-FFF2-40B4-BE49-F238E27FC236}">
                <a16:creationId xmlns:a16="http://schemas.microsoft.com/office/drawing/2014/main" id="{E1716E01-4CF9-1B4D-4E91-F6CDEC692CDD}"/>
              </a:ext>
            </a:extLst>
          </p:cNvPr>
          <p:cNvSpPr>
            <a:spLocks noGrp="1"/>
          </p:cNvSpPr>
          <p:nvPr>
            <p:ph type="sldNum" sz="quarter" idx="12"/>
          </p:nvPr>
        </p:nvSpPr>
        <p:spPr>
          <a:xfrm>
            <a:off x="8610600" y="6490162"/>
            <a:ext cx="2743200" cy="365125"/>
          </a:xfrm>
        </p:spPr>
        <p:txBody>
          <a:bodyPr/>
          <a:lstStyle>
            <a:lvl1pPr>
              <a:defRPr>
                <a:solidFill>
                  <a:schemeClr val="bg1"/>
                </a:solidFill>
              </a:defRPr>
            </a:lvl1pPr>
          </a:lstStyle>
          <a:p>
            <a:fld id="{9356AFCF-BA88-4649-96A0-5935D8C43C5C}" type="slidenum">
              <a:rPr lang="fr-FR" smtClean="0"/>
              <a:pPr/>
              <a:t>‹N°›</a:t>
            </a:fld>
            <a:endParaRPr lang="fr-FR"/>
          </a:p>
        </p:txBody>
      </p:sp>
    </p:spTree>
    <p:extLst>
      <p:ext uri="{BB962C8B-B14F-4D97-AF65-F5344CB8AC3E}">
        <p14:creationId xmlns:p14="http://schemas.microsoft.com/office/powerpoint/2010/main" val="2686857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2644EB-38E6-1594-FDBB-1C56BE5227F7}"/>
              </a:ext>
            </a:extLst>
          </p:cNvPr>
          <p:cNvSpPr>
            <a:spLocks noGrp="1"/>
          </p:cNvSpPr>
          <p:nvPr>
            <p:ph type="title"/>
          </p:nvPr>
        </p:nvSpPr>
        <p:spPr/>
        <p:txBody>
          <a:bodyPr/>
          <a:lstStyle>
            <a:lvl1pPr>
              <a:defRPr>
                <a:solidFill>
                  <a:schemeClr val="bg1"/>
                </a:solidFill>
                <a:latin typeface="+mn-lt"/>
              </a:defRPr>
            </a:lvl1pPr>
          </a:lstStyle>
          <a:p>
            <a:r>
              <a:rPr lang="fr-FR" dirty="0"/>
              <a:t>Modifiez le style du titre</a:t>
            </a:r>
          </a:p>
        </p:txBody>
      </p:sp>
      <p:sp>
        <p:nvSpPr>
          <p:cNvPr id="3" name="Espace réservé du texte vertical 2">
            <a:extLst>
              <a:ext uri="{FF2B5EF4-FFF2-40B4-BE49-F238E27FC236}">
                <a16:creationId xmlns:a16="http://schemas.microsoft.com/office/drawing/2014/main" id="{88B0BB71-85FA-07C1-6E55-4330F6F63313}"/>
              </a:ext>
            </a:extLst>
          </p:cNvPr>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numéro de diapositive 5">
            <a:extLst>
              <a:ext uri="{FF2B5EF4-FFF2-40B4-BE49-F238E27FC236}">
                <a16:creationId xmlns:a16="http://schemas.microsoft.com/office/drawing/2014/main" id="{CE40634C-7B96-005D-E391-7197DFC3E91A}"/>
              </a:ext>
            </a:extLst>
          </p:cNvPr>
          <p:cNvSpPr>
            <a:spLocks noGrp="1"/>
          </p:cNvSpPr>
          <p:nvPr>
            <p:ph type="sldNum" sz="quarter" idx="12"/>
          </p:nvPr>
        </p:nvSpPr>
        <p:spPr>
          <a:xfrm>
            <a:off x="8610600" y="6490162"/>
            <a:ext cx="2743200" cy="365125"/>
          </a:xfrm>
        </p:spPr>
        <p:txBody>
          <a:bodyPr/>
          <a:lstStyle>
            <a:lvl1pPr>
              <a:defRPr>
                <a:solidFill>
                  <a:schemeClr val="bg1"/>
                </a:solidFill>
              </a:defRPr>
            </a:lvl1pPr>
          </a:lstStyle>
          <a:p>
            <a:fld id="{9356AFCF-BA88-4649-96A0-5935D8C43C5C}" type="slidenum">
              <a:rPr lang="fr-FR" smtClean="0"/>
              <a:pPr/>
              <a:t>‹N°›</a:t>
            </a:fld>
            <a:endParaRPr lang="fr-FR"/>
          </a:p>
        </p:txBody>
      </p:sp>
    </p:spTree>
    <p:extLst>
      <p:ext uri="{BB962C8B-B14F-4D97-AF65-F5344CB8AC3E}">
        <p14:creationId xmlns:p14="http://schemas.microsoft.com/office/powerpoint/2010/main" val="21695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0B357F6-3BBC-9576-C958-5F3E6837887F}"/>
              </a:ext>
            </a:extLst>
          </p:cNvPr>
          <p:cNvSpPr>
            <a:spLocks noGrp="1"/>
          </p:cNvSpPr>
          <p:nvPr>
            <p:ph type="title" orient="vert"/>
          </p:nvPr>
        </p:nvSpPr>
        <p:spPr>
          <a:xfrm>
            <a:off x="8724900" y="365125"/>
            <a:ext cx="2628900" cy="5811838"/>
          </a:xfrm>
        </p:spPr>
        <p:txBody>
          <a:bodyPr vert="eaVert"/>
          <a:lstStyle>
            <a:lvl1pPr>
              <a:defRPr>
                <a:solidFill>
                  <a:schemeClr val="bg1"/>
                </a:solidFill>
                <a:latin typeface="Calibri" panose="020F0502020204030204" pitchFamily="34" charset="0"/>
                <a:cs typeface="Calibri" panose="020F0502020204030204" pitchFamily="34" charset="0"/>
              </a:defRPr>
            </a:lvl1pPr>
          </a:lstStyle>
          <a:p>
            <a:r>
              <a:rPr lang="fr-FR" dirty="0"/>
              <a:t>Modifiez le style du titre</a:t>
            </a:r>
          </a:p>
        </p:txBody>
      </p:sp>
      <p:sp>
        <p:nvSpPr>
          <p:cNvPr id="3" name="Espace réservé du texte vertical 2">
            <a:extLst>
              <a:ext uri="{FF2B5EF4-FFF2-40B4-BE49-F238E27FC236}">
                <a16:creationId xmlns:a16="http://schemas.microsoft.com/office/drawing/2014/main" id="{49394E5B-58EE-0AD9-5A32-26E57A8DF92D}"/>
              </a:ext>
            </a:extLst>
          </p:cNvPr>
          <p:cNvSpPr>
            <a:spLocks noGrp="1"/>
          </p:cNvSpPr>
          <p:nvPr>
            <p:ph type="body" orient="vert" idx="1"/>
          </p:nvPr>
        </p:nvSpPr>
        <p:spPr>
          <a:xfrm>
            <a:off x="838200" y="365125"/>
            <a:ext cx="7734300" cy="58118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numéro de diapositive 5">
            <a:extLst>
              <a:ext uri="{FF2B5EF4-FFF2-40B4-BE49-F238E27FC236}">
                <a16:creationId xmlns:a16="http://schemas.microsoft.com/office/drawing/2014/main" id="{F9AC3998-8F3E-8D3D-B237-48FAC5341764}"/>
              </a:ext>
            </a:extLst>
          </p:cNvPr>
          <p:cNvSpPr>
            <a:spLocks noGrp="1"/>
          </p:cNvSpPr>
          <p:nvPr>
            <p:ph type="sldNum" sz="quarter" idx="12"/>
          </p:nvPr>
        </p:nvSpPr>
        <p:spPr>
          <a:xfrm>
            <a:off x="8610600" y="6490162"/>
            <a:ext cx="2743200" cy="365125"/>
          </a:xfrm>
        </p:spPr>
        <p:txBody>
          <a:bodyPr/>
          <a:lstStyle>
            <a:lvl1pPr>
              <a:defRPr>
                <a:solidFill>
                  <a:schemeClr val="bg1"/>
                </a:solidFill>
              </a:defRPr>
            </a:lvl1pPr>
          </a:lstStyle>
          <a:p>
            <a:fld id="{9356AFCF-BA88-4649-96A0-5935D8C43C5C}" type="slidenum">
              <a:rPr lang="fr-FR" smtClean="0"/>
              <a:pPr/>
              <a:t>‹N°›</a:t>
            </a:fld>
            <a:endParaRPr lang="fr-FR"/>
          </a:p>
        </p:txBody>
      </p:sp>
    </p:spTree>
    <p:extLst>
      <p:ext uri="{BB962C8B-B14F-4D97-AF65-F5344CB8AC3E}">
        <p14:creationId xmlns:p14="http://schemas.microsoft.com/office/powerpoint/2010/main" val="2576227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BB205E-74B7-4484-6B90-64EDD02D76CE}"/>
              </a:ext>
            </a:extLst>
          </p:cNvPr>
          <p:cNvSpPr>
            <a:spLocks noGrp="1"/>
          </p:cNvSpPr>
          <p:nvPr>
            <p:ph type="ctrTitle"/>
          </p:nvPr>
        </p:nvSpPr>
        <p:spPr>
          <a:xfrm>
            <a:off x="1524000" y="1122363"/>
            <a:ext cx="9144000" cy="2387600"/>
          </a:xfrm>
        </p:spPr>
        <p:txBody>
          <a:bodyPr anchor="b"/>
          <a:lstStyle>
            <a:lvl1pPr algn="ctr">
              <a:defRPr sz="6000"/>
            </a:lvl1pPr>
          </a:lstStyle>
          <a:p>
            <a:r>
              <a:rPr lang="fr-FR" dirty="0"/>
              <a:t>Modifiez le style du titre</a:t>
            </a:r>
          </a:p>
        </p:txBody>
      </p:sp>
      <p:sp>
        <p:nvSpPr>
          <p:cNvPr id="3" name="Sous-titre 2">
            <a:extLst>
              <a:ext uri="{FF2B5EF4-FFF2-40B4-BE49-F238E27FC236}">
                <a16:creationId xmlns:a16="http://schemas.microsoft.com/office/drawing/2014/main" id="{46709E0B-1764-AFF7-3B08-EDE99F7080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D3BDB23-30F4-1391-F4ED-890287572485}"/>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0FABF6E4-E85F-BEFC-C222-C10B4E3181A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4C1CF9B-A8B6-B1B2-4D4A-20367A453EA3}"/>
              </a:ext>
            </a:extLst>
          </p:cNvPr>
          <p:cNvSpPr>
            <a:spLocks noGrp="1"/>
          </p:cNvSpPr>
          <p:nvPr>
            <p:ph type="sldNum" sz="quarter" idx="12"/>
          </p:nvPr>
        </p:nvSpPr>
        <p:spPr/>
        <p:txBody>
          <a:bodyPr/>
          <a:lstStyle/>
          <a:p>
            <a:fld id="{B9308946-D769-A549-BDD9-3CC98129DE25}" type="slidenum">
              <a:rPr lang="fr-FR" smtClean="0"/>
              <a:t>‹N°›</a:t>
            </a:fld>
            <a:endParaRPr lang="fr-FR"/>
          </a:p>
        </p:txBody>
      </p:sp>
    </p:spTree>
    <p:extLst>
      <p:ext uri="{BB962C8B-B14F-4D97-AF65-F5344CB8AC3E}">
        <p14:creationId xmlns:p14="http://schemas.microsoft.com/office/powerpoint/2010/main" val="3516862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F92061-224C-2F18-A741-1521EF6FB748}"/>
              </a:ext>
            </a:extLst>
          </p:cNvPr>
          <p:cNvSpPr>
            <a:spLocks noGrp="1"/>
          </p:cNvSpPr>
          <p:nvPr>
            <p:ph type="title"/>
          </p:nvPr>
        </p:nvSpPr>
        <p:spPr/>
        <p:txBody>
          <a:bodyPr/>
          <a:lstStyle/>
          <a:p>
            <a:r>
              <a:rPr lang="fr-FR" dirty="0"/>
              <a:t>Modifiez le style du titre</a:t>
            </a:r>
          </a:p>
        </p:txBody>
      </p:sp>
      <p:sp>
        <p:nvSpPr>
          <p:cNvPr id="3" name="Espace réservé du contenu 2">
            <a:extLst>
              <a:ext uri="{FF2B5EF4-FFF2-40B4-BE49-F238E27FC236}">
                <a16:creationId xmlns:a16="http://schemas.microsoft.com/office/drawing/2014/main" id="{0F9C297B-1DF8-88D5-F895-E3B6CDCBA56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D3E8C12-EB5E-6814-B376-4ED99289FF2E}"/>
              </a:ext>
            </a:extLst>
          </p:cNvPr>
          <p:cNvSpPr>
            <a:spLocks noGrp="1"/>
          </p:cNvSpPr>
          <p:nvPr>
            <p:ph type="dt" sz="half" idx="10"/>
          </p:nvPr>
        </p:nvSpPr>
        <p:spPr/>
        <p:txBody>
          <a:bodyPr/>
          <a:lstStyle/>
          <a:p>
            <a:endParaRPr lang="fr-FR"/>
          </a:p>
        </p:txBody>
      </p:sp>
      <p:sp>
        <p:nvSpPr>
          <p:cNvPr id="5" name="Espace réservé du pied de page 4">
            <a:extLst>
              <a:ext uri="{FF2B5EF4-FFF2-40B4-BE49-F238E27FC236}">
                <a16:creationId xmlns:a16="http://schemas.microsoft.com/office/drawing/2014/main" id="{8FB7A49A-4660-1A28-5265-5C7CD1E829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0D4FA4-781A-E273-F21C-051259934E14}"/>
              </a:ext>
            </a:extLst>
          </p:cNvPr>
          <p:cNvSpPr>
            <a:spLocks noGrp="1"/>
          </p:cNvSpPr>
          <p:nvPr>
            <p:ph type="sldNum" sz="quarter" idx="12"/>
          </p:nvPr>
        </p:nvSpPr>
        <p:spPr/>
        <p:txBody>
          <a:bodyPr/>
          <a:lstStyle/>
          <a:p>
            <a:fld id="{B9308946-D769-A549-BDD9-3CC98129DE25}" type="slidenum">
              <a:rPr lang="fr-FR" smtClean="0"/>
              <a:t>‹N°›</a:t>
            </a:fld>
            <a:endParaRPr lang="fr-FR"/>
          </a:p>
        </p:txBody>
      </p:sp>
    </p:spTree>
    <p:extLst>
      <p:ext uri="{BB962C8B-B14F-4D97-AF65-F5344CB8AC3E}">
        <p14:creationId xmlns:p14="http://schemas.microsoft.com/office/powerpoint/2010/main" val="408265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E534AD-E40E-7AA3-9C48-2DF48FA1E07A}"/>
              </a:ext>
            </a:extLst>
          </p:cNvPr>
          <p:cNvSpPr>
            <a:spLocks noGrp="1"/>
          </p:cNvSpPr>
          <p:nvPr>
            <p:ph type="title"/>
          </p:nvPr>
        </p:nvSpPr>
        <p:spPr/>
        <p:txBody>
          <a:bodyPr/>
          <a:lstStyle>
            <a:lvl1pPr>
              <a:defRPr>
                <a:solidFill>
                  <a:schemeClr val="bg1"/>
                </a:solidFill>
                <a:latin typeface="+mn-l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ED924674-7049-40EC-D460-6B51ABC2A62F}"/>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numéro de diapositive 5">
            <a:extLst>
              <a:ext uri="{FF2B5EF4-FFF2-40B4-BE49-F238E27FC236}">
                <a16:creationId xmlns:a16="http://schemas.microsoft.com/office/drawing/2014/main" id="{608A5FFA-3CAD-CF71-AA0C-B604E8896C62}"/>
              </a:ext>
            </a:extLst>
          </p:cNvPr>
          <p:cNvSpPr>
            <a:spLocks noGrp="1"/>
          </p:cNvSpPr>
          <p:nvPr>
            <p:ph type="sldNum" sz="quarter" idx="12"/>
          </p:nvPr>
        </p:nvSpPr>
        <p:spPr>
          <a:xfrm>
            <a:off x="8610600" y="6490162"/>
            <a:ext cx="2743200" cy="365125"/>
          </a:xfrm>
        </p:spPr>
        <p:txBody>
          <a:bodyPr/>
          <a:lstStyle>
            <a:lvl1pPr>
              <a:defRPr>
                <a:solidFill>
                  <a:schemeClr val="bg1"/>
                </a:solidFill>
              </a:defRPr>
            </a:lvl1pPr>
          </a:lstStyle>
          <a:p>
            <a:fld id="{9356AFCF-BA88-4649-96A0-5935D8C43C5C}" type="slidenum">
              <a:rPr lang="fr-FR" smtClean="0"/>
              <a:pPr/>
              <a:t>‹N°›</a:t>
            </a:fld>
            <a:endParaRPr lang="fr-FR"/>
          </a:p>
        </p:txBody>
      </p:sp>
    </p:spTree>
    <p:extLst>
      <p:ext uri="{BB962C8B-B14F-4D97-AF65-F5344CB8AC3E}">
        <p14:creationId xmlns:p14="http://schemas.microsoft.com/office/powerpoint/2010/main" val="2664662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4D35DA-289E-DEA8-00CE-4E3126C5144C}"/>
              </a:ext>
            </a:extLst>
          </p:cNvPr>
          <p:cNvSpPr>
            <a:spLocks noGrp="1"/>
          </p:cNvSpPr>
          <p:nvPr>
            <p:ph type="title"/>
          </p:nvPr>
        </p:nvSpPr>
        <p:spPr>
          <a:xfrm>
            <a:off x="831850" y="1709738"/>
            <a:ext cx="10515600" cy="2852737"/>
          </a:xfrm>
        </p:spPr>
        <p:txBody>
          <a:bodyPr anchor="b"/>
          <a:lstStyle>
            <a:lvl1pPr>
              <a:defRPr sz="6000">
                <a:solidFill>
                  <a:schemeClr val="bg1"/>
                </a:solidFill>
                <a:latin typeface="+mn-lt"/>
              </a:defRPr>
            </a:lvl1pPr>
          </a:lstStyle>
          <a:p>
            <a:r>
              <a:rPr lang="fr-FR" dirty="0"/>
              <a:t>Modifiez le style du titre</a:t>
            </a:r>
          </a:p>
        </p:txBody>
      </p:sp>
      <p:sp>
        <p:nvSpPr>
          <p:cNvPr id="3" name="Espace réservé du texte 2">
            <a:extLst>
              <a:ext uri="{FF2B5EF4-FFF2-40B4-BE49-F238E27FC236}">
                <a16:creationId xmlns:a16="http://schemas.microsoft.com/office/drawing/2014/main" id="{4846C0BE-0F45-9105-3959-961F3D232E7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sp>
        <p:nvSpPr>
          <p:cNvPr id="7" name="Espace réservé du numéro de diapositive 5">
            <a:extLst>
              <a:ext uri="{FF2B5EF4-FFF2-40B4-BE49-F238E27FC236}">
                <a16:creationId xmlns:a16="http://schemas.microsoft.com/office/drawing/2014/main" id="{A71DA416-0972-5396-E64B-48DA5FF1A6FF}"/>
              </a:ext>
            </a:extLst>
          </p:cNvPr>
          <p:cNvSpPr>
            <a:spLocks noGrp="1"/>
          </p:cNvSpPr>
          <p:nvPr>
            <p:ph type="sldNum" sz="quarter" idx="12"/>
          </p:nvPr>
        </p:nvSpPr>
        <p:spPr>
          <a:xfrm>
            <a:off x="8610600" y="6490162"/>
            <a:ext cx="2743200" cy="365125"/>
          </a:xfrm>
        </p:spPr>
        <p:txBody>
          <a:bodyPr/>
          <a:lstStyle>
            <a:lvl1pPr>
              <a:defRPr>
                <a:solidFill>
                  <a:schemeClr val="bg1"/>
                </a:solidFill>
              </a:defRPr>
            </a:lvl1pPr>
          </a:lstStyle>
          <a:p>
            <a:fld id="{9356AFCF-BA88-4649-96A0-5935D8C43C5C}" type="slidenum">
              <a:rPr lang="fr-FR" smtClean="0"/>
              <a:pPr/>
              <a:t>‹N°›</a:t>
            </a:fld>
            <a:endParaRPr lang="fr-FR"/>
          </a:p>
        </p:txBody>
      </p:sp>
    </p:spTree>
    <p:extLst>
      <p:ext uri="{BB962C8B-B14F-4D97-AF65-F5344CB8AC3E}">
        <p14:creationId xmlns:p14="http://schemas.microsoft.com/office/powerpoint/2010/main" val="369340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87BCAF-468C-594E-033C-25A1F2559C63}"/>
              </a:ext>
            </a:extLst>
          </p:cNvPr>
          <p:cNvSpPr>
            <a:spLocks noGrp="1"/>
          </p:cNvSpPr>
          <p:nvPr>
            <p:ph type="title"/>
          </p:nvPr>
        </p:nvSpPr>
        <p:spPr/>
        <p:txBody>
          <a:bodyPr/>
          <a:lstStyle>
            <a:lvl1pPr>
              <a:defRPr>
                <a:solidFill>
                  <a:schemeClr val="bg1"/>
                </a:solidFill>
                <a:latin typeface="+mn-l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86107954-C92D-83EC-E5F7-75C6EF31135D}"/>
              </a:ext>
            </a:extLst>
          </p:cNvPr>
          <p:cNvSpPr>
            <a:spLocks noGrp="1"/>
          </p:cNvSpPr>
          <p:nvPr>
            <p:ph sz="half" idx="1"/>
          </p:nvPr>
        </p:nvSpPr>
        <p:spPr>
          <a:xfrm>
            <a:off x="838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a:extLst>
              <a:ext uri="{FF2B5EF4-FFF2-40B4-BE49-F238E27FC236}">
                <a16:creationId xmlns:a16="http://schemas.microsoft.com/office/drawing/2014/main" id="{563C4EBB-0CA0-EF8A-C286-7976063DF90C}"/>
              </a:ext>
            </a:extLst>
          </p:cNvPr>
          <p:cNvSpPr>
            <a:spLocks noGrp="1"/>
          </p:cNvSpPr>
          <p:nvPr>
            <p:ph sz="half" idx="2"/>
          </p:nvPr>
        </p:nvSpPr>
        <p:spPr>
          <a:xfrm>
            <a:off x="6172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numéro de diapositive 5">
            <a:extLst>
              <a:ext uri="{FF2B5EF4-FFF2-40B4-BE49-F238E27FC236}">
                <a16:creationId xmlns:a16="http://schemas.microsoft.com/office/drawing/2014/main" id="{0789ABDA-4111-F599-524C-5BE3E09A0820}"/>
              </a:ext>
            </a:extLst>
          </p:cNvPr>
          <p:cNvSpPr>
            <a:spLocks noGrp="1"/>
          </p:cNvSpPr>
          <p:nvPr>
            <p:ph type="sldNum" sz="quarter" idx="12"/>
          </p:nvPr>
        </p:nvSpPr>
        <p:spPr>
          <a:xfrm>
            <a:off x="8610600" y="6490162"/>
            <a:ext cx="2743200" cy="365125"/>
          </a:xfrm>
        </p:spPr>
        <p:txBody>
          <a:bodyPr/>
          <a:lstStyle>
            <a:lvl1pPr>
              <a:defRPr>
                <a:solidFill>
                  <a:schemeClr val="bg1"/>
                </a:solidFill>
              </a:defRPr>
            </a:lvl1pPr>
          </a:lstStyle>
          <a:p>
            <a:fld id="{9356AFCF-BA88-4649-96A0-5935D8C43C5C}" type="slidenum">
              <a:rPr lang="fr-FR" smtClean="0"/>
              <a:pPr/>
              <a:t>‹N°›</a:t>
            </a:fld>
            <a:endParaRPr lang="fr-FR"/>
          </a:p>
        </p:txBody>
      </p:sp>
    </p:spTree>
    <p:extLst>
      <p:ext uri="{BB962C8B-B14F-4D97-AF65-F5344CB8AC3E}">
        <p14:creationId xmlns:p14="http://schemas.microsoft.com/office/powerpoint/2010/main" val="2533066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A628A6-5514-FE9F-AE48-E9086B309EF1}"/>
              </a:ext>
            </a:extLst>
          </p:cNvPr>
          <p:cNvSpPr>
            <a:spLocks noGrp="1"/>
          </p:cNvSpPr>
          <p:nvPr>
            <p:ph type="title"/>
          </p:nvPr>
        </p:nvSpPr>
        <p:spPr>
          <a:xfrm>
            <a:off x="839788" y="365125"/>
            <a:ext cx="10515600" cy="1325563"/>
          </a:xfrm>
        </p:spPr>
        <p:txBody>
          <a:bodyPr/>
          <a:lstStyle>
            <a:lvl1pPr>
              <a:defRPr>
                <a:solidFill>
                  <a:schemeClr val="bg1"/>
                </a:solidFill>
                <a:latin typeface="+mn-lt"/>
              </a:defRPr>
            </a:lvl1pPr>
          </a:lstStyle>
          <a:p>
            <a:r>
              <a:rPr lang="fr-FR" dirty="0"/>
              <a:t>Modifiez le style du titre</a:t>
            </a:r>
          </a:p>
        </p:txBody>
      </p:sp>
      <p:sp>
        <p:nvSpPr>
          <p:cNvPr id="3" name="Espace réservé du texte 2">
            <a:extLst>
              <a:ext uri="{FF2B5EF4-FFF2-40B4-BE49-F238E27FC236}">
                <a16:creationId xmlns:a16="http://schemas.microsoft.com/office/drawing/2014/main" id="{8424506F-32EF-F01E-44C7-39E3ED1DDCF3}"/>
              </a:ext>
            </a:extLst>
          </p:cNvPr>
          <p:cNvSpPr>
            <a:spLocks noGrp="1"/>
          </p:cNvSpPr>
          <p:nvPr>
            <p:ph type="body" idx="1"/>
          </p:nvPr>
        </p:nvSpPr>
        <p:spPr>
          <a:xfrm>
            <a:off x="839788" y="1681163"/>
            <a:ext cx="5157787"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a:extLst>
              <a:ext uri="{FF2B5EF4-FFF2-40B4-BE49-F238E27FC236}">
                <a16:creationId xmlns:a16="http://schemas.microsoft.com/office/drawing/2014/main" id="{43BC6E6E-845F-9BD5-BC83-ED89DBDC0D25}"/>
              </a:ext>
            </a:extLst>
          </p:cNvPr>
          <p:cNvSpPr>
            <a:spLocks noGrp="1"/>
          </p:cNvSpPr>
          <p:nvPr>
            <p:ph sz="half" idx="2"/>
          </p:nvPr>
        </p:nvSpPr>
        <p:spPr>
          <a:xfrm>
            <a:off x="839788"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a:extLst>
              <a:ext uri="{FF2B5EF4-FFF2-40B4-BE49-F238E27FC236}">
                <a16:creationId xmlns:a16="http://schemas.microsoft.com/office/drawing/2014/main" id="{00BB02AA-205F-6C64-DDF0-987E6FB0FEF7}"/>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6" name="Espace réservé du contenu 5">
            <a:extLst>
              <a:ext uri="{FF2B5EF4-FFF2-40B4-BE49-F238E27FC236}">
                <a16:creationId xmlns:a16="http://schemas.microsoft.com/office/drawing/2014/main" id="{0C167D57-C37F-9F80-BF8F-167F840D06DE}"/>
              </a:ext>
            </a:extLst>
          </p:cNvPr>
          <p:cNvSpPr>
            <a:spLocks noGrp="1"/>
          </p:cNvSpPr>
          <p:nvPr>
            <p:ph sz="quarter" idx="4"/>
          </p:nvPr>
        </p:nvSpPr>
        <p:spPr>
          <a:xfrm>
            <a:off x="6172200"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u numéro de diapositive 5">
            <a:extLst>
              <a:ext uri="{FF2B5EF4-FFF2-40B4-BE49-F238E27FC236}">
                <a16:creationId xmlns:a16="http://schemas.microsoft.com/office/drawing/2014/main" id="{811431B7-24DF-F55B-F14F-68B291941AEA}"/>
              </a:ext>
            </a:extLst>
          </p:cNvPr>
          <p:cNvSpPr>
            <a:spLocks noGrp="1"/>
          </p:cNvSpPr>
          <p:nvPr>
            <p:ph type="sldNum" sz="quarter" idx="12"/>
          </p:nvPr>
        </p:nvSpPr>
        <p:spPr>
          <a:xfrm>
            <a:off x="8610600" y="6490162"/>
            <a:ext cx="2743200" cy="365125"/>
          </a:xfrm>
        </p:spPr>
        <p:txBody>
          <a:bodyPr/>
          <a:lstStyle>
            <a:lvl1pPr>
              <a:defRPr>
                <a:solidFill>
                  <a:schemeClr val="bg1"/>
                </a:solidFill>
              </a:defRPr>
            </a:lvl1pPr>
          </a:lstStyle>
          <a:p>
            <a:fld id="{9356AFCF-BA88-4649-96A0-5935D8C43C5C}" type="slidenum">
              <a:rPr lang="fr-FR" smtClean="0"/>
              <a:pPr/>
              <a:t>‹N°›</a:t>
            </a:fld>
            <a:endParaRPr lang="fr-FR"/>
          </a:p>
        </p:txBody>
      </p:sp>
    </p:spTree>
    <p:extLst>
      <p:ext uri="{BB962C8B-B14F-4D97-AF65-F5344CB8AC3E}">
        <p14:creationId xmlns:p14="http://schemas.microsoft.com/office/powerpoint/2010/main" val="88830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73272D-B50E-A247-2503-F106D82FE364}"/>
              </a:ext>
            </a:extLst>
          </p:cNvPr>
          <p:cNvSpPr>
            <a:spLocks noGrp="1"/>
          </p:cNvSpPr>
          <p:nvPr>
            <p:ph type="title"/>
          </p:nvPr>
        </p:nvSpPr>
        <p:spPr/>
        <p:txBody>
          <a:bodyPr/>
          <a:lstStyle>
            <a:lvl1pPr>
              <a:defRPr>
                <a:solidFill>
                  <a:schemeClr val="bg1"/>
                </a:solidFill>
                <a:latin typeface="+mn-lt"/>
              </a:defRPr>
            </a:lvl1pPr>
          </a:lstStyle>
          <a:p>
            <a:r>
              <a:rPr lang="fr-FR" dirty="0"/>
              <a:t>Modifiez le style du titre</a:t>
            </a:r>
          </a:p>
        </p:txBody>
      </p:sp>
      <p:sp>
        <p:nvSpPr>
          <p:cNvPr id="6" name="Espace réservé du numéro de diapositive 5">
            <a:extLst>
              <a:ext uri="{FF2B5EF4-FFF2-40B4-BE49-F238E27FC236}">
                <a16:creationId xmlns:a16="http://schemas.microsoft.com/office/drawing/2014/main" id="{71EEA245-3426-A533-4AD2-AB355B05D62E}"/>
              </a:ext>
            </a:extLst>
          </p:cNvPr>
          <p:cNvSpPr>
            <a:spLocks noGrp="1"/>
          </p:cNvSpPr>
          <p:nvPr>
            <p:ph type="sldNum" sz="quarter" idx="12"/>
          </p:nvPr>
        </p:nvSpPr>
        <p:spPr>
          <a:xfrm>
            <a:off x="8610600" y="6490162"/>
            <a:ext cx="2743200" cy="365125"/>
          </a:xfrm>
        </p:spPr>
        <p:txBody>
          <a:bodyPr/>
          <a:lstStyle>
            <a:lvl1pPr>
              <a:defRPr>
                <a:solidFill>
                  <a:schemeClr val="bg1"/>
                </a:solidFill>
              </a:defRPr>
            </a:lvl1pPr>
          </a:lstStyle>
          <a:p>
            <a:fld id="{9356AFCF-BA88-4649-96A0-5935D8C43C5C}" type="slidenum">
              <a:rPr lang="fr-FR" smtClean="0"/>
              <a:pPr/>
              <a:t>‹N°›</a:t>
            </a:fld>
            <a:endParaRPr lang="fr-FR"/>
          </a:p>
        </p:txBody>
      </p:sp>
    </p:spTree>
    <p:extLst>
      <p:ext uri="{BB962C8B-B14F-4D97-AF65-F5344CB8AC3E}">
        <p14:creationId xmlns:p14="http://schemas.microsoft.com/office/powerpoint/2010/main" val="3558159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Espace réservé du numéro de diapositive 5">
            <a:extLst>
              <a:ext uri="{FF2B5EF4-FFF2-40B4-BE49-F238E27FC236}">
                <a16:creationId xmlns:a16="http://schemas.microsoft.com/office/drawing/2014/main" id="{83F307F4-C7A3-9F7F-6032-54DBDE1A5234}"/>
              </a:ext>
            </a:extLst>
          </p:cNvPr>
          <p:cNvSpPr>
            <a:spLocks noGrp="1"/>
          </p:cNvSpPr>
          <p:nvPr>
            <p:ph type="sldNum" sz="quarter" idx="12"/>
          </p:nvPr>
        </p:nvSpPr>
        <p:spPr>
          <a:xfrm>
            <a:off x="8610600" y="6490162"/>
            <a:ext cx="2743200" cy="365125"/>
          </a:xfrm>
        </p:spPr>
        <p:txBody>
          <a:bodyPr/>
          <a:lstStyle>
            <a:lvl1pPr>
              <a:defRPr>
                <a:solidFill>
                  <a:schemeClr val="bg1"/>
                </a:solidFill>
              </a:defRPr>
            </a:lvl1pPr>
          </a:lstStyle>
          <a:p>
            <a:fld id="{9356AFCF-BA88-4649-96A0-5935D8C43C5C}" type="slidenum">
              <a:rPr lang="fr-FR" smtClean="0"/>
              <a:pPr/>
              <a:t>‹N°›</a:t>
            </a:fld>
            <a:endParaRPr lang="fr-FR"/>
          </a:p>
        </p:txBody>
      </p:sp>
    </p:spTree>
    <p:extLst>
      <p:ext uri="{BB962C8B-B14F-4D97-AF65-F5344CB8AC3E}">
        <p14:creationId xmlns:p14="http://schemas.microsoft.com/office/powerpoint/2010/main" val="1985950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6C12B6-6DC7-C40A-4B47-DED1B2689870}"/>
              </a:ext>
            </a:extLst>
          </p:cNvPr>
          <p:cNvSpPr>
            <a:spLocks noGrp="1"/>
          </p:cNvSpPr>
          <p:nvPr>
            <p:ph type="title"/>
          </p:nvPr>
        </p:nvSpPr>
        <p:spPr>
          <a:xfrm>
            <a:off x="839788" y="457200"/>
            <a:ext cx="3932237" cy="1600200"/>
          </a:xfrm>
        </p:spPr>
        <p:txBody>
          <a:bodyPr anchor="b"/>
          <a:lstStyle>
            <a:lvl1pPr>
              <a:defRPr sz="3200">
                <a:solidFill>
                  <a:schemeClr val="bg1"/>
                </a:solidFill>
                <a:latin typeface="+mn-lt"/>
              </a:defRPr>
            </a:lvl1pPr>
          </a:lstStyle>
          <a:p>
            <a:r>
              <a:rPr lang="fr-FR" dirty="0"/>
              <a:t>Modifiez le style du titre</a:t>
            </a:r>
          </a:p>
        </p:txBody>
      </p:sp>
      <p:sp>
        <p:nvSpPr>
          <p:cNvPr id="3" name="Espace réservé du contenu 2">
            <a:extLst>
              <a:ext uri="{FF2B5EF4-FFF2-40B4-BE49-F238E27FC236}">
                <a16:creationId xmlns:a16="http://schemas.microsoft.com/office/drawing/2014/main" id="{E5C6C7FA-E1AB-4B6C-5D6C-40009226CE65}"/>
              </a:ext>
            </a:extLst>
          </p:cNvPr>
          <p:cNvSpPr>
            <a:spLocks noGrp="1"/>
          </p:cNvSpPr>
          <p:nvPr>
            <p:ph idx="1"/>
          </p:nvPr>
        </p:nvSpPr>
        <p:spPr>
          <a:xfrm>
            <a:off x="5183188" y="987425"/>
            <a:ext cx="6172200" cy="487362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a:extLst>
              <a:ext uri="{FF2B5EF4-FFF2-40B4-BE49-F238E27FC236}">
                <a16:creationId xmlns:a16="http://schemas.microsoft.com/office/drawing/2014/main" id="{1CB03606-C24F-B2FE-767D-628C77CE29C5}"/>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9" name="Espace réservé du numéro de diapositive 5">
            <a:extLst>
              <a:ext uri="{FF2B5EF4-FFF2-40B4-BE49-F238E27FC236}">
                <a16:creationId xmlns:a16="http://schemas.microsoft.com/office/drawing/2014/main" id="{7A470E6C-949F-70A2-1856-AEB4D10D8BB4}"/>
              </a:ext>
            </a:extLst>
          </p:cNvPr>
          <p:cNvSpPr>
            <a:spLocks noGrp="1"/>
          </p:cNvSpPr>
          <p:nvPr>
            <p:ph type="sldNum" sz="quarter" idx="12"/>
          </p:nvPr>
        </p:nvSpPr>
        <p:spPr>
          <a:xfrm>
            <a:off x="8610600" y="6490162"/>
            <a:ext cx="2743200" cy="365125"/>
          </a:xfrm>
        </p:spPr>
        <p:txBody>
          <a:bodyPr/>
          <a:lstStyle>
            <a:lvl1pPr>
              <a:defRPr>
                <a:solidFill>
                  <a:schemeClr val="bg1"/>
                </a:solidFill>
              </a:defRPr>
            </a:lvl1pPr>
          </a:lstStyle>
          <a:p>
            <a:fld id="{9356AFCF-BA88-4649-96A0-5935D8C43C5C}" type="slidenum">
              <a:rPr lang="fr-FR" smtClean="0"/>
              <a:pPr/>
              <a:t>‹N°›</a:t>
            </a:fld>
            <a:endParaRPr lang="fr-FR"/>
          </a:p>
        </p:txBody>
      </p:sp>
    </p:spTree>
    <p:extLst>
      <p:ext uri="{BB962C8B-B14F-4D97-AF65-F5344CB8AC3E}">
        <p14:creationId xmlns:p14="http://schemas.microsoft.com/office/powerpoint/2010/main" val="416216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404DF6-E709-EE79-818A-5372001463DF}"/>
              </a:ext>
            </a:extLst>
          </p:cNvPr>
          <p:cNvSpPr>
            <a:spLocks noGrp="1"/>
          </p:cNvSpPr>
          <p:nvPr>
            <p:ph type="title"/>
          </p:nvPr>
        </p:nvSpPr>
        <p:spPr>
          <a:xfrm>
            <a:off x="839788" y="457200"/>
            <a:ext cx="3932237" cy="1600200"/>
          </a:xfrm>
        </p:spPr>
        <p:txBody>
          <a:bodyPr anchor="b"/>
          <a:lstStyle>
            <a:lvl1pPr>
              <a:defRPr sz="3200">
                <a:solidFill>
                  <a:schemeClr val="bg1"/>
                </a:solidFill>
                <a:latin typeface="+mn-lt"/>
              </a:defRPr>
            </a:lvl1pPr>
          </a:lstStyle>
          <a:p>
            <a:r>
              <a:rPr lang="fr-FR" dirty="0"/>
              <a:t>Modifiez le style du titre</a:t>
            </a:r>
          </a:p>
        </p:txBody>
      </p:sp>
      <p:sp>
        <p:nvSpPr>
          <p:cNvPr id="3" name="Espace réservé pour une image  2">
            <a:extLst>
              <a:ext uri="{FF2B5EF4-FFF2-40B4-BE49-F238E27FC236}">
                <a16:creationId xmlns:a16="http://schemas.microsoft.com/office/drawing/2014/main" id="{6DBA4421-9A50-C1A8-50F1-21CA2B96CA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AD645EF7-41E8-4F12-B690-30803C98612A}"/>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9" name="Espace réservé du numéro de diapositive 5">
            <a:extLst>
              <a:ext uri="{FF2B5EF4-FFF2-40B4-BE49-F238E27FC236}">
                <a16:creationId xmlns:a16="http://schemas.microsoft.com/office/drawing/2014/main" id="{DC407C16-23E7-95E8-3317-973FFA3C5A1A}"/>
              </a:ext>
            </a:extLst>
          </p:cNvPr>
          <p:cNvSpPr>
            <a:spLocks noGrp="1"/>
          </p:cNvSpPr>
          <p:nvPr>
            <p:ph type="sldNum" sz="quarter" idx="12"/>
          </p:nvPr>
        </p:nvSpPr>
        <p:spPr>
          <a:xfrm>
            <a:off x="8610600" y="6490162"/>
            <a:ext cx="2743200" cy="365125"/>
          </a:xfrm>
        </p:spPr>
        <p:txBody>
          <a:bodyPr/>
          <a:lstStyle>
            <a:lvl1pPr>
              <a:defRPr>
                <a:solidFill>
                  <a:schemeClr val="bg1"/>
                </a:solidFill>
              </a:defRPr>
            </a:lvl1pPr>
          </a:lstStyle>
          <a:p>
            <a:fld id="{9356AFCF-BA88-4649-96A0-5935D8C43C5C}" type="slidenum">
              <a:rPr lang="fr-FR" smtClean="0"/>
              <a:pPr/>
              <a:t>‹N°›</a:t>
            </a:fld>
            <a:endParaRPr lang="fr-FR"/>
          </a:p>
        </p:txBody>
      </p:sp>
    </p:spTree>
    <p:extLst>
      <p:ext uri="{BB962C8B-B14F-4D97-AF65-F5344CB8AC3E}">
        <p14:creationId xmlns:p14="http://schemas.microsoft.com/office/powerpoint/2010/main" val="152301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94FBE95-03AB-C64D-A12B-575B6CB7AE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47C3264-78FC-474A-8495-5813B98AB7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02B5819-16BD-EC9B-DE4A-B8EBCDBFE9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F08B99CF-348A-4A09-88F8-96781F895A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AF0E80F-DC0C-5E2E-4002-1841041D86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6AFCF-BA88-4649-96A0-5935D8C43C5C}" type="slidenum">
              <a:rPr lang="fr-FR" smtClean="0"/>
              <a:t>‹N°›</a:t>
            </a:fld>
            <a:endParaRPr lang="fr-FR"/>
          </a:p>
        </p:txBody>
      </p:sp>
      <p:pic>
        <p:nvPicPr>
          <p:cNvPr id="8" name="Image 7">
            <a:extLst>
              <a:ext uri="{FF2B5EF4-FFF2-40B4-BE49-F238E27FC236}">
                <a16:creationId xmlns:a16="http://schemas.microsoft.com/office/drawing/2014/main" id="{1B3EFADB-062A-AFA0-4290-E3216E3E9296}"/>
              </a:ext>
            </a:extLst>
          </p:cNvPr>
          <p:cNvPicPr>
            <a:picLocks noChangeAspect="1"/>
          </p:cNvPicPr>
          <p:nvPr userDrawn="1"/>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3031139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746939-3CD0-F2B3-E05A-DAE1A561FF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4C4D4153-E4E4-A6E7-2643-EB963A2363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69F6FE-1BBE-CCA3-268B-6152E23195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84962453-EB74-3F71-E9D5-60DEA16DB7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F76AEB9-D14E-E892-D5C8-172C5C8720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08946-D769-A549-BDD9-3CC98129DE25}" type="slidenum">
              <a:rPr lang="fr-FR" smtClean="0"/>
              <a:t>‹N°›</a:t>
            </a:fld>
            <a:endParaRPr lang="fr-FR"/>
          </a:p>
        </p:txBody>
      </p:sp>
    </p:spTree>
    <p:extLst>
      <p:ext uri="{BB962C8B-B14F-4D97-AF65-F5344CB8AC3E}">
        <p14:creationId xmlns:p14="http://schemas.microsoft.com/office/powerpoint/2010/main" val="1984021855"/>
      </p:ext>
    </p:extLst>
  </p:cSld>
  <p:clrMap bg1="lt1" tx1="dk1" bg2="lt2" tx2="dk2" accent1="accent1" accent2="accent2" accent3="accent3" accent4="accent4" accent5="accent5" accent6="accent6" hlink="hlink" folHlink="folHlink"/>
  <p:sldLayoutIdLst>
    <p:sldLayoutId id="2147483662" r:id="rId1"/>
    <p:sldLayoutId id="214748366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Ressourceshumaines.interieur@spw.wallonie.be" TargetMode="External"/><Relationship Id="rId2" Type="http://schemas.openxmlformats.org/officeDocument/2006/relationships/hyperlink" Target="mailto:Anne-laure.hogge@gov.wallonie.be" TargetMode="External"/><Relationship Id="rId1" Type="http://schemas.openxmlformats.org/officeDocument/2006/relationships/slideLayout" Target="../slideLayouts/slideLayout2.xml"/><Relationship Id="rId4" Type="http://schemas.openxmlformats.org/officeDocument/2006/relationships/hyperlink" Target="https://interieur.wallonie.be/ressources-humain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A48FCE-2728-4B65-630C-79FD25FB9C12}"/>
              </a:ext>
            </a:extLst>
          </p:cNvPr>
          <p:cNvSpPr>
            <a:spLocks noGrp="1"/>
          </p:cNvSpPr>
          <p:nvPr>
            <p:ph type="ctrTitle"/>
          </p:nvPr>
        </p:nvSpPr>
        <p:spPr/>
        <p:txBody>
          <a:bodyPr/>
          <a:lstStyle/>
          <a:p>
            <a:r>
              <a:rPr lang="fr-FR" b="1" dirty="0"/>
              <a:t>La réforme de la Fonction publique locale - 2024</a:t>
            </a:r>
          </a:p>
        </p:txBody>
      </p:sp>
      <p:sp>
        <p:nvSpPr>
          <p:cNvPr id="3" name="Sous-titre 2">
            <a:extLst>
              <a:ext uri="{FF2B5EF4-FFF2-40B4-BE49-F238E27FC236}">
                <a16:creationId xmlns:a16="http://schemas.microsoft.com/office/drawing/2014/main" id="{70F60345-74C8-BA05-D397-D2D95601CB85}"/>
              </a:ext>
            </a:extLst>
          </p:cNvPr>
          <p:cNvSpPr>
            <a:spLocks noGrp="1"/>
          </p:cNvSpPr>
          <p:nvPr>
            <p:ph type="subTitle" idx="1"/>
          </p:nvPr>
        </p:nvSpPr>
        <p:spPr>
          <a:xfrm>
            <a:off x="449451" y="3602038"/>
            <a:ext cx="11197525" cy="1655762"/>
          </a:xfrm>
        </p:spPr>
        <p:txBody>
          <a:bodyPr>
            <a:normAutofit/>
          </a:bodyPr>
          <a:lstStyle/>
          <a:p>
            <a:pPr algn="l"/>
            <a:r>
              <a:rPr lang="fr-FR" sz="2000" cap="all" dirty="0">
                <a:solidFill>
                  <a:srgbClr val="00A995"/>
                </a:solidFill>
              </a:rPr>
              <a:t>Hogge Anne-Laure - </a:t>
            </a:r>
            <a:r>
              <a:rPr lang="fr-FR" sz="2000" dirty="0">
                <a:solidFill>
                  <a:srgbClr val="00A995"/>
                </a:solidFill>
              </a:rPr>
              <a:t>Cheffe de cabinet adjointe – Ministre des Pouvoirs locaux et de la Ville</a:t>
            </a:r>
          </a:p>
          <a:p>
            <a:pPr algn="l"/>
            <a:r>
              <a:rPr lang="fr-FR" sz="2000" dirty="0">
                <a:solidFill>
                  <a:srgbClr val="00A995"/>
                </a:solidFill>
              </a:rPr>
              <a:t>MARNETTE STEPHANE – Inspecteur général -  SPW IAS</a:t>
            </a:r>
          </a:p>
          <a:p>
            <a:pPr algn="l"/>
            <a:r>
              <a:rPr lang="fr-FR" sz="2000" dirty="0">
                <a:solidFill>
                  <a:srgbClr val="00A995"/>
                </a:solidFill>
              </a:rPr>
              <a:t>DAIE DOLORES – Directrice – SPW IAS</a:t>
            </a:r>
          </a:p>
        </p:txBody>
      </p:sp>
    </p:spTree>
    <p:extLst>
      <p:ext uri="{BB962C8B-B14F-4D97-AF65-F5344CB8AC3E}">
        <p14:creationId xmlns:p14="http://schemas.microsoft.com/office/powerpoint/2010/main" val="3461165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261F2B-4CF8-5FCC-2356-6E18F3AF16E5}"/>
              </a:ext>
            </a:extLst>
          </p:cNvPr>
          <p:cNvSpPr>
            <a:spLocks noGrp="1"/>
          </p:cNvSpPr>
          <p:nvPr>
            <p:ph type="title"/>
          </p:nvPr>
        </p:nvSpPr>
        <p:spPr/>
        <p:txBody>
          <a:bodyPr/>
          <a:lstStyle/>
          <a:p>
            <a:pPr algn="ctr"/>
            <a:r>
              <a:rPr lang="fr-BE" dirty="0"/>
              <a:t>Les décrets</a:t>
            </a:r>
          </a:p>
        </p:txBody>
      </p:sp>
      <p:sp>
        <p:nvSpPr>
          <p:cNvPr id="3" name="Espace réservé du contenu 2">
            <a:extLst>
              <a:ext uri="{FF2B5EF4-FFF2-40B4-BE49-F238E27FC236}">
                <a16:creationId xmlns:a16="http://schemas.microsoft.com/office/drawing/2014/main" id="{35B86EF2-ECC1-9AEF-D758-645DE1622D8A}"/>
              </a:ext>
            </a:extLst>
          </p:cNvPr>
          <p:cNvSpPr>
            <a:spLocks noGrp="1"/>
          </p:cNvSpPr>
          <p:nvPr>
            <p:ph idx="1"/>
          </p:nvPr>
        </p:nvSpPr>
        <p:spPr/>
        <p:txBody>
          <a:bodyPr>
            <a:normAutofit/>
          </a:bodyPr>
          <a:lstStyle/>
          <a:p>
            <a:pPr marL="0" indent="0">
              <a:buNone/>
            </a:pPr>
            <a:r>
              <a:rPr lang="fr-BE" u="sng" dirty="0"/>
              <a:t>DESCRIPTIONS DE FONCTION </a:t>
            </a:r>
            <a:r>
              <a:rPr lang="fr-BE" dirty="0"/>
              <a:t>→ Pour tous les pouvoirs locaux</a:t>
            </a:r>
          </a:p>
          <a:p>
            <a:pPr marL="0" indent="0">
              <a:buNone/>
            </a:pPr>
            <a:r>
              <a:rPr lang="fr-BE" dirty="0"/>
              <a:t>- Chef du personnel via CODIR</a:t>
            </a:r>
          </a:p>
          <a:p>
            <a:pPr marL="0" indent="0">
              <a:buNone/>
            </a:pPr>
            <a:r>
              <a:rPr lang="fr-BE" dirty="0"/>
              <a:t>- Pour tous les métiers de l’administration</a:t>
            </a:r>
          </a:p>
          <a:p>
            <a:pPr marL="0" indent="0">
              <a:buNone/>
            </a:pPr>
            <a:r>
              <a:rPr lang="fr-BE" dirty="0"/>
              <a:t>- La description de fonction contient la mission, la finalité ou l’objectif de la fonction, les tâches principales ainsi que l’ensemble des compétences professionnelles et des aptitudes personnelles requises pour correspondre au métier </a:t>
            </a:r>
          </a:p>
          <a:p>
            <a:pPr marL="0" indent="0">
              <a:buNone/>
            </a:pPr>
            <a:endParaRPr lang="fr-BE" dirty="0"/>
          </a:p>
        </p:txBody>
      </p:sp>
      <p:sp>
        <p:nvSpPr>
          <p:cNvPr id="4" name="Espace réservé du numéro de diapositive 3">
            <a:extLst>
              <a:ext uri="{FF2B5EF4-FFF2-40B4-BE49-F238E27FC236}">
                <a16:creationId xmlns:a16="http://schemas.microsoft.com/office/drawing/2014/main" id="{1E4BD5BA-3184-3266-DB5A-25E4AF9F3808}"/>
              </a:ext>
            </a:extLst>
          </p:cNvPr>
          <p:cNvSpPr>
            <a:spLocks noGrp="1"/>
          </p:cNvSpPr>
          <p:nvPr>
            <p:ph type="sldNum" sz="quarter" idx="12"/>
          </p:nvPr>
        </p:nvSpPr>
        <p:spPr/>
        <p:txBody>
          <a:bodyPr/>
          <a:lstStyle/>
          <a:p>
            <a:fld id="{9356AFCF-BA88-4649-96A0-5935D8C43C5C}" type="slidenum">
              <a:rPr lang="fr-FR" smtClean="0"/>
              <a:pPr/>
              <a:t>10</a:t>
            </a:fld>
            <a:endParaRPr lang="fr-FR"/>
          </a:p>
        </p:txBody>
      </p:sp>
    </p:spTree>
    <p:extLst>
      <p:ext uri="{BB962C8B-B14F-4D97-AF65-F5344CB8AC3E}">
        <p14:creationId xmlns:p14="http://schemas.microsoft.com/office/powerpoint/2010/main" val="927103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261F2B-4CF8-5FCC-2356-6E18F3AF16E5}"/>
              </a:ext>
            </a:extLst>
          </p:cNvPr>
          <p:cNvSpPr>
            <a:spLocks noGrp="1"/>
          </p:cNvSpPr>
          <p:nvPr>
            <p:ph type="title"/>
          </p:nvPr>
        </p:nvSpPr>
        <p:spPr/>
        <p:txBody>
          <a:bodyPr/>
          <a:lstStyle/>
          <a:p>
            <a:pPr algn="ctr"/>
            <a:r>
              <a:rPr lang="fr-BE" dirty="0"/>
              <a:t>Les décrets </a:t>
            </a:r>
          </a:p>
        </p:txBody>
      </p:sp>
      <p:sp>
        <p:nvSpPr>
          <p:cNvPr id="3" name="Espace réservé du contenu 2">
            <a:extLst>
              <a:ext uri="{FF2B5EF4-FFF2-40B4-BE49-F238E27FC236}">
                <a16:creationId xmlns:a16="http://schemas.microsoft.com/office/drawing/2014/main" id="{35B86EF2-ECC1-9AEF-D758-645DE1622D8A}"/>
              </a:ext>
            </a:extLst>
          </p:cNvPr>
          <p:cNvSpPr>
            <a:spLocks noGrp="1"/>
          </p:cNvSpPr>
          <p:nvPr>
            <p:ph idx="1"/>
          </p:nvPr>
        </p:nvSpPr>
        <p:spPr/>
        <p:txBody>
          <a:bodyPr>
            <a:normAutofit/>
          </a:bodyPr>
          <a:lstStyle/>
          <a:p>
            <a:pPr marL="0" indent="0">
              <a:buNone/>
            </a:pPr>
            <a:r>
              <a:rPr lang="fr-BE" u="sng" dirty="0"/>
              <a:t>EVALUATION</a:t>
            </a:r>
            <a:r>
              <a:rPr lang="fr-BE" dirty="0"/>
              <a:t> → pour tous les pouvoirs locaux</a:t>
            </a:r>
            <a:endParaRPr lang="fr-BE" u="sng" dirty="0"/>
          </a:p>
          <a:p>
            <a:pPr marL="0" indent="0">
              <a:buNone/>
            </a:pPr>
            <a:r>
              <a:rPr lang="fr-BE" dirty="0"/>
              <a:t>→ Outil RH : entretien permet de dresser le bilan du travail accompli et du développement professionnel dans la fonction ; évaluation quant à l’atteinte des objectifs préalablement fixés</a:t>
            </a:r>
          </a:p>
          <a:p>
            <a:pPr marL="0" indent="0">
              <a:buNone/>
            </a:pPr>
            <a:r>
              <a:rPr lang="fr-BE" dirty="0"/>
              <a:t>→ Acte administratif : la décision d’évaluation peut créer des effets juridiques (évolution de carrière, promotion, inaptitude professionnelle). NOUVEAU : Evaluation réputée favorable si elle n’est pas réalisée dans les 4 mois de l’échéance.</a:t>
            </a:r>
          </a:p>
          <a:p>
            <a:pPr marL="0" indent="0">
              <a:buNone/>
            </a:pPr>
            <a:endParaRPr lang="fr-BE" dirty="0"/>
          </a:p>
        </p:txBody>
      </p:sp>
      <p:sp>
        <p:nvSpPr>
          <p:cNvPr id="4" name="Espace réservé du numéro de diapositive 3">
            <a:extLst>
              <a:ext uri="{FF2B5EF4-FFF2-40B4-BE49-F238E27FC236}">
                <a16:creationId xmlns:a16="http://schemas.microsoft.com/office/drawing/2014/main" id="{1E4BD5BA-3184-3266-DB5A-25E4AF9F3808}"/>
              </a:ext>
            </a:extLst>
          </p:cNvPr>
          <p:cNvSpPr>
            <a:spLocks noGrp="1"/>
          </p:cNvSpPr>
          <p:nvPr>
            <p:ph type="sldNum" sz="quarter" idx="12"/>
          </p:nvPr>
        </p:nvSpPr>
        <p:spPr/>
        <p:txBody>
          <a:bodyPr/>
          <a:lstStyle/>
          <a:p>
            <a:fld id="{9356AFCF-BA88-4649-96A0-5935D8C43C5C}" type="slidenum">
              <a:rPr lang="fr-FR" smtClean="0"/>
              <a:pPr/>
              <a:t>11</a:t>
            </a:fld>
            <a:endParaRPr lang="fr-FR"/>
          </a:p>
        </p:txBody>
      </p:sp>
    </p:spTree>
    <p:extLst>
      <p:ext uri="{BB962C8B-B14F-4D97-AF65-F5344CB8AC3E}">
        <p14:creationId xmlns:p14="http://schemas.microsoft.com/office/powerpoint/2010/main" val="1740693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261F2B-4CF8-5FCC-2356-6E18F3AF16E5}"/>
              </a:ext>
            </a:extLst>
          </p:cNvPr>
          <p:cNvSpPr>
            <a:spLocks noGrp="1"/>
          </p:cNvSpPr>
          <p:nvPr>
            <p:ph type="title"/>
          </p:nvPr>
        </p:nvSpPr>
        <p:spPr/>
        <p:txBody>
          <a:bodyPr/>
          <a:lstStyle/>
          <a:p>
            <a:pPr algn="ctr"/>
            <a:r>
              <a:rPr lang="fr-BE" dirty="0"/>
              <a:t>Les décrets</a:t>
            </a:r>
          </a:p>
        </p:txBody>
      </p:sp>
      <p:sp>
        <p:nvSpPr>
          <p:cNvPr id="3" name="Espace réservé du contenu 2">
            <a:extLst>
              <a:ext uri="{FF2B5EF4-FFF2-40B4-BE49-F238E27FC236}">
                <a16:creationId xmlns:a16="http://schemas.microsoft.com/office/drawing/2014/main" id="{35B86EF2-ECC1-9AEF-D758-645DE1622D8A}"/>
              </a:ext>
            </a:extLst>
          </p:cNvPr>
          <p:cNvSpPr>
            <a:spLocks noGrp="1"/>
          </p:cNvSpPr>
          <p:nvPr>
            <p:ph idx="1"/>
          </p:nvPr>
        </p:nvSpPr>
        <p:spPr>
          <a:xfrm>
            <a:off x="838200" y="1690687"/>
            <a:ext cx="10515600" cy="4486275"/>
          </a:xfrm>
        </p:spPr>
        <p:txBody>
          <a:bodyPr>
            <a:normAutofit lnSpcReduction="10000"/>
          </a:bodyPr>
          <a:lstStyle/>
          <a:p>
            <a:pPr marL="0" indent="0">
              <a:buNone/>
            </a:pPr>
            <a:r>
              <a:rPr lang="fr-BE" dirty="0"/>
              <a:t> </a:t>
            </a:r>
            <a:r>
              <a:rPr lang="fr-BE" u="sng" dirty="0"/>
              <a:t>ASSURER L’OBJECTIVITE DES PROCEDURES D’ACCES AUX EMPLOIS</a:t>
            </a:r>
          </a:p>
          <a:p>
            <a:pPr marL="0" indent="0">
              <a:buNone/>
            </a:pPr>
            <a:r>
              <a:rPr lang="fr-BE" dirty="0"/>
              <a:t>→ Recrutement et promotion </a:t>
            </a:r>
          </a:p>
          <a:p>
            <a:r>
              <a:rPr lang="fr-BE" dirty="0"/>
              <a:t>Principes : Commission de sélection, Organisation des épreuves, Appel public à candidatures, Comparaison des titres et compétences</a:t>
            </a:r>
          </a:p>
          <a:p>
            <a:pPr marL="0" indent="0">
              <a:buNone/>
            </a:pPr>
            <a:r>
              <a:rPr lang="fr-BE" dirty="0"/>
              <a:t>   Exceptions à l’appel public</a:t>
            </a:r>
          </a:p>
          <a:p>
            <a:r>
              <a:rPr lang="fr-BE" dirty="0"/>
              <a:t>Nouveau : faculté de dispenser un candidat au recrutement d’une partie des épreuves</a:t>
            </a:r>
          </a:p>
          <a:p>
            <a:r>
              <a:rPr lang="fr-BE" dirty="0"/>
              <a:t>Promotion : </a:t>
            </a:r>
            <a:r>
              <a:rPr lang="fr-BE" u="sng" dirty="0"/>
              <a:t>ouverture au personnel contractuel </a:t>
            </a:r>
            <a:r>
              <a:rPr lang="fr-BE" dirty="0"/>
              <a:t>avec priorité au personnel statutaire, sauf pour les intercommunales et les associations XII.</a:t>
            </a:r>
          </a:p>
          <a:p>
            <a:pPr marL="0" indent="0">
              <a:buNone/>
            </a:pPr>
            <a:endParaRPr lang="fr-BE" dirty="0"/>
          </a:p>
        </p:txBody>
      </p:sp>
      <p:sp>
        <p:nvSpPr>
          <p:cNvPr id="4" name="Espace réservé du numéro de diapositive 3">
            <a:extLst>
              <a:ext uri="{FF2B5EF4-FFF2-40B4-BE49-F238E27FC236}">
                <a16:creationId xmlns:a16="http://schemas.microsoft.com/office/drawing/2014/main" id="{1E4BD5BA-3184-3266-DB5A-25E4AF9F3808}"/>
              </a:ext>
            </a:extLst>
          </p:cNvPr>
          <p:cNvSpPr>
            <a:spLocks noGrp="1"/>
          </p:cNvSpPr>
          <p:nvPr>
            <p:ph type="sldNum" sz="quarter" idx="12"/>
          </p:nvPr>
        </p:nvSpPr>
        <p:spPr/>
        <p:txBody>
          <a:bodyPr/>
          <a:lstStyle/>
          <a:p>
            <a:fld id="{9356AFCF-BA88-4649-96A0-5935D8C43C5C}" type="slidenum">
              <a:rPr lang="fr-FR" smtClean="0"/>
              <a:pPr/>
              <a:t>12</a:t>
            </a:fld>
            <a:endParaRPr lang="fr-FR"/>
          </a:p>
        </p:txBody>
      </p:sp>
    </p:spTree>
    <p:extLst>
      <p:ext uri="{BB962C8B-B14F-4D97-AF65-F5344CB8AC3E}">
        <p14:creationId xmlns:p14="http://schemas.microsoft.com/office/powerpoint/2010/main" val="3858121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261F2B-4CF8-5FCC-2356-6E18F3AF16E5}"/>
              </a:ext>
            </a:extLst>
          </p:cNvPr>
          <p:cNvSpPr>
            <a:spLocks noGrp="1"/>
          </p:cNvSpPr>
          <p:nvPr>
            <p:ph type="title"/>
          </p:nvPr>
        </p:nvSpPr>
        <p:spPr/>
        <p:txBody>
          <a:bodyPr/>
          <a:lstStyle/>
          <a:p>
            <a:pPr algn="ctr"/>
            <a:r>
              <a:rPr lang="fr-BE" dirty="0"/>
              <a:t>Les décrets</a:t>
            </a:r>
          </a:p>
        </p:txBody>
      </p:sp>
      <p:sp>
        <p:nvSpPr>
          <p:cNvPr id="3" name="Espace réservé du contenu 2">
            <a:extLst>
              <a:ext uri="{FF2B5EF4-FFF2-40B4-BE49-F238E27FC236}">
                <a16:creationId xmlns:a16="http://schemas.microsoft.com/office/drawing/2014/main" id="{35B86EF2-ECC1-9AEF-D758-645DE1622D8A}"/>
              </a:ext>
            </a:extLst>
          </p:cNvPr>
          <p:cNvSpPr>
            <a:spLocks noGrp="1"/>
          </p:cNvSpPr>
          <p:nvPr>
            <p:ph idx="1"/>
          </p:nvPr>
        </p:nvSpPr>
        <p:spPr>
          <a:xfrm>
            <a:off x="838200" y="1438275"/>
            <a:ext cx="10515600" cy="4738688"/>
          </a:xfrm>
        </p:spPr>
        <p:txBody>
          <a:bodyPr>
            <a:normAutofit lnSpcReduction="10000"/>
          </a:bodyPr>
          <a:lstStyle/>
          <a:p>
            <a:pPr marL="0" indent="0">
              <a:buNone/>
            </a:pPr>
            <a:r>
              <a:rPr lang="fr-BE" u="sng" dirty="0"/>
              <a:t>AUTRES NOUVEAUTES</a:t>
            </a:r>
          </a:p>
          <a:p>
            <a:r>
              <a:rPr lang="fr-BE" sz="3200" dirty="0"/>
              <a:t>Organiser la </a:t>
            </a:r>
            <a:r>
              <a:rPr lang="fr-BE" sz="3200" u="sng" dirty="0"/>
              <a:t>mobilité</a:t>
            </a:r>
            <a:r>
              <a:rPr lang="fr-BE" sz="3200" dirty="0"/>
              <a:t> du personnel statutaire et contractuel entre communes et CPAS</a:t>
            </a:r>
          </a:p>
          <a:p>
            <a:r>
              <a:rPr lang="fr-BE" sz="3200" dirty="0"/>
              <a:t>Organiser la </a:t>
            </a:r>
            <a:r>
              <a:rPr lang="fr-BE" sz="3200" u="sng" dirty="0"/>
              <a:t>mise à disposition </a:t>
            </a:r>
            <a:r>
              <a:rPr lang="fr-BE" sz="3200" dirty="0"/>
              <a:t>du personnel statutaire entre pouvoirs locaux ou autres utilisateurs (</a:t>
            </a:r>
            <a:r>
              <a:rPr lang="fr-BE" sz="3200" dirty="0" err="1"/>
              <a:t>asbl</a:t>
            </a:r>
            <a:r>
              <a:rPr lang="fr-BE" sz="3200" dirty="0"/>
              <a:t>, sociétés de logement, …) </a:t>
            </a:r>
          </a:p>
          <a:p>
            <a:r>
              <a:rPr lang="fr-BE" sz="3200" dirty="0"/>
              <a:t>Permettre au personnel statutaire de poursuivre l’activité professionnelle au-delà de 65 ans </a:t>
            </a:r>
          </a:p>
          <a:p>
            <a:pPr marL="0" indent="0">
              <a:buNone/>
            </a:pPr>
            <a:endParaRPr lang="fr-BE" dirty="0"/>
          </a:p>
          <a:p>
            <a:pPr marL="0" indent="0">
              <a:buNone/>
            </a:pPr>
            <a:r>
              <a:rPr lang="fr-BE" dirty="0"/>
              <a:t> </a:t>
            </a:r>
          </a:p>
        </p:txBody>
      </p:sp>
      <p:sp>
        <p:nvSpPr>
          <p:cNvPr id="4" name="Espace réservé du numéro de diapositive 3">
            <a:extLst>
              <a:ext uri="{FF2B5EF4-FFF2-40B4-BE49-F238E27FC236}">
                <a16:creationId xmlns:a16="http://schemas.microsoft.com/office/drawing/2014/main" id="{1E4BD5BA-3184-3266-DB5A-25E4AF9F3808}"/>
              </a:ext>
            </a:extLst>
          </p:cNvPr>
          <p:cNvSpPr>
            <a:spLocks noGrp="1"/>
          </p:cNvSpPr>
          <p:nvPr>
            <p:ph type="sldNum" sz="quarter" idx="12"/>
          </p:nvPr>
        </p:nvSpPr>
        <p:spPr/>
        <p:txBody>
          <a:bodyPr/>
          <a:lstStyle/>
          <a:p>
            <a:fld id="{9356AFCF-BA88-4649-96A0-5935D8C43C5C}" type="slidenum">
              <a:rPr lang="fr-FR" smtClean="0"/>
              <a:pPr/>
              <a:t>13</a:t>
            </a:fld>
            <a:endParaRPr lang="fr-FR"/>
          </a:p>
        </p:txBody>
      </p:sp>
    </p:spTree>
    <p:extLst>
      <p:ext uri="{BB962C8B-B14F-4D97-AF65-F5344CB8AC3E}">
        <p14:creationId xmlns:p14="http://schemas.microsoft.com/office/powerpoint/2010/main" val="152184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261F2B-4CF8-5FCC-2356-6E18F3AF16E5}"/>
              </a:ext>
            </a:extLst>
          </p:cNvPr>
          <p:cNvSpPr>
            <a:spLocks noGrp="1"/>
          </p:cNvSpPr>
          <p:nvPr>
            <p:ph type="title"/>
          </p:nvPr>
        </p:nvSpPr>
        <p:spPr/>
        <p:txBody>
          <a:bodyPr/>
          <a:lstStyle/>
          <a:p>
            <a:pPr algn="ctr"/>
            <a:r>
              <a:rPr lang="fr-BE" dirty="0"/>
              <a:t>Les nouveaux principes généraux </a:t>
            </a:r>
          </a:p>
        </p:txBody>
      </p:sp>
      <p:sp>
        <p:nvSpPr>
          <p:cNvPr id="3" name="Espace réservé du contenu 2">
            <a:extLst>
              <a:ext uri="{FF2B5EF4-FFF2-40B4-BE49-F238E27FC236}">
                <a16:creationId xmlns:a16="http://schemas.microsoft.com/office/drawing/2014/main" id="{35B86EF2-ECC1-9AEF-D758-645DE1622D8A}"/>
              </a:ext>
            </a:extLst>
          </p:cNvPr>
          <p:cNvSpPr>
            <a:spLocks noGrp="1"/>
          </p:cNvSpPr>
          <p:nvPr>
            <p:ph idx="1"/>
          </p:nvPr>
        </p:nvSpPr>
        <p:spPr>
          <a:xfrm>
            <a:off x="838200" y="1952625"/>
            <a:ext cx="10515600" cy="4381500"/>
          </a:xfrm>
        </p:spPr>
        <p:txBody>
          <a:bodyPr>
            <a:normAutofit fontScale="47500" lnSpcReduction="20000"/>
          </a:bodyPr>
          <a:lstStyle/>
          <a:p>
            <a:pPr marL="0" indent="0">
              <a:buNone/>
            </a:pPr>
            <a:r>
              <a:rPr lang="fr-BE" sz="5800" u="sng" dirty="0">
                <a:latin typeface="Calibri" panose="020F0502020204030204" pitchFamily="34" charset="0"/>
                <a:ea typeface="Calibri" panose="020F0502020204030204" pitchFamily="34" charset="0"/>
                <a:cs typeface="Calibri" panose="020F0502020204030204" pitchFamily="34" charset="0"/>
              </a:rPr>
              <a:t>UNE SEULE CIRCULAIRE </a:t>
            </a:r>
          </a:p>
          <a:p>
            <a:pPr marL="0" indent="0">
              <a:buNone/>
            </a:pPr>
            <a:endParaRPr lang="fr-BE" sz="5800" u="sng"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fr-BE" sz="5800" u="sng" dirty="0">
                <a:latin typeface="Calibri" panose="020F0502020204030204" pitchFamily="34" charset="0"/>
                <a:ea typeface="Calibri" panose="020F0502020204030204" pitchFamily="34" charset="0"/>
                <a:cs typeface="Calibri" panose="020F0502020204030204" pitchFamily="34" charset="0"/>
              </a:rPr>
              <a:t>REORGANISATION DES CARRIERES </a:t>
            </a:r>
          </a:p>
          <a:p>
            <a:pPr marL="0" indent="0">
              <a:buNone/>
            </a:pPr>
            <a:r>
              <a:rPr lang="fr-BE" sz="5800" dirty="0">
                <a:latin typeface="Calibri" panose="020F0502020204030204" pitchFamily="34" charset="0"/>
                <a:ea typeface="Calibri" panose="020F0502020204030204" pitchFamily="34" charset="0"/>
                <a:cs typeface="Calibri" panose="020F0502020204030204" pitchFamily="34" charset="0"/>
              </a:rPr>
              <a:t>= Fusion de 8 carrières : une seule CARRIERE DE PRINCIPE &gt; &lt; CARRIERE SPECIFIQUE DE SECTEUR (soins-IFIC)</a:t>
            </a:r>
          </a:p>
          <a:p>
            <a:pPr marL="0" indent="0">
              <a:buNone/>
            </a:pPr>
            <a:r>
              <a:rPr lang="fr-BE" sz="5800" dirty="0">
                <a:latin typeface="Calibri" panose="020F0502020204030204" pitchFamily="34" charset="0"/>
                <a:ea typeface="Calibri" panose="020F0502020204030204" pitchFamily="34" charset="0"/>
                <a:cs typeface="Calibri" panose="020F0502020204030204" pitchFamily="34" charset="0"/>
              </a:rPr>
              <a:t>= 5 niveaux de compétences objectivées et emplois de management</a:t>
            </a:r>
          </a:p>
          <a:p>
            <a:pPr marL="0" indent="0">
              <a:buNone/>
            </a:pPr>
            <a:endParaRPr lang="fr-BE" dirty="0"/>
          </a:p>
          <a:p>
            <a:pPr marL="0" indent="0">
              <a:buNone/>
            </a:pPr>
            <a:endParaRPr lang="fr-BE" dirty="0"/>
          </a:p>
          <a:p>
            <a:pPr marL="0" indent="0">
              <a:buNone/>
            </a:pPr>
            <a:endParaRPr lang="fr-BE" dirty="0"/>
          </a:p>
          <a:p>
            <a:pPr marL="0" indent="0">
              <a:buNone/>
            </a:pPr>
            <a:endParaRPr lang="fr-BE" dirty="0"/>
          </a:p>
          <a:p>
            <a:pPr marL="0" indent="0">
              <a:buNone/>
            </a:pPr>
            <a:r>
              <a:rPr lang="fr-BE" dirty="0"/>
              <a:t> </a:t>
            </a:r>
          </a:p>
        </p:txBody>
      </p:sp>
      <p:sp>
        <p:nvSpPr>
          <p:cNvPr id="4" name="Espace réservé du numéro de diapositive 3">
            <a:extLst>
              <a:ext uri="{FF2B5EF4-FFF2-40B4-BE49-F238E27FC236}">
                <a16:creationId xmlns:a16="http://schemas.microsoft.com/office/drawing/2014/main" id="{1E4BD5BA-3184-3266-DB5A-25E4AF9F3808}"/>
              </a:ext>
            </a:extLst>
          </p:cNvPr>
          <p:cNvSpPr>
            <a:spLocks noGrp="1"/>
          </p:cNvSpPr>
          <p:nvPr>
            <p:ph type="sldNum" sz="quarter" idx="12"/>
          </p:nvPr>
        </p:nvSpPr>
        <p:spPr/>
        <p:txBody>
          <a:bodyPr/>
          <a:lstStyle/>
          <a:p>
            <a:fld id="{9356AFCF-BA88-4649-96A0-5935D8C43C5C}" type="slidenum">
              <a:rPr lang="fr-FR" smtClean="0"/>
              <a:pPr/>
              <a:t>14</a:t>
            </a:fld>
            <a:endParaRPr lang="fr-FR"/>
          </a:p>
        </p:txBody>
      </p:sp>
    </p:spTree>
    <p:extLst>
      <p:ext uri="{BB962C8B-B14F-4D97-AF65-F5344CB8AC3E}">
        <p14:creationId xmlns:p14="http://schemas.microsoft.com/office/powerpoint/2010/main" val="2857337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261F2B-4CF8-5FCC-2356-6E18F3AF16E5}"/>
              </a:ext>
            </a:extLst>
          </p:cNvPr>
          <p:cNvSpPr>
            <a:spLocks noGrp="1"/>
          </p:cNvSpPr>
          <p:nvPr>
            <p:ph type="title"/>
          </p:nvPr>
        </p:nvSpPr>
        <p:spPr/>
        <p:txBody>
          <a:bodyPr/>
          <a:lstStyle/>
          <a:p>
            <a:pPr algn="ctr"/>
            <a:r>
              <a:rPr lang="fr-BE" dirty="0"/>
              <a:t>Les nouveaux principes généraux</a:t>
            </a:r>
          </a:p>
        </p:txBody>
      </p:sp>
      <p:sp>
        <p:nvSpPr>
          <p:cNvPr id="3" name="Espace réservé du contenu 2">
            <a:extLst>
              <a:ext uri="{FF2B5EF4-FFF2-40B4-BE49-F238E27FC236}">
                <a16:creationId xmlns:a16="http://schemas.microsoft.com/office/drawing/2014/main" id="{35B86EF2-ECC1-9AEF-D758-645DE1622D8A}"/>
              </a:ext>
            </a:extLst>
          </p:cNvPr>
          <p:cNvSpPr>
            <a:spLocks noGrp="1"/>
          </p:cNvSpPr>
          <p:nvPr>
            <p:ph idx="1"/>
          </p:nvPr>
        </p:nvSpPr>
        <p:spPr>
          <a:xfrm>
            <a:off x="838200" y="1914525"/>
            <a:ext cx="10515600" cy="4262438"/>
          </a:xfrm>
        </p:spPr>
        <p:txBody>
          <a:bodyPr>
            <a:normAutofit fontScale="85000" lnSpcReduction="20000"/>
          </a:bodyPr>
          <a:lstStyle/>
          <a:p>
            <a:pPr marL="0" indent="0">
              <a:buNone/>
            </a:pPr>
            <a:r>
              <a:rPr lang="fr-BE" sz="4600" u="sng" dirty="0">
                <a:latin typeface="Calibri" panose="020F0502020204030204" pitchFamily="34" charset="0"/>
                <a:ea typeface="Calibri" panose="020F0502020204030204" pitchFamily="34" charset="0"/>
                <a:cs typeface="Calibri" panose="020F0502020204030204" pitchFamily="34" charset="0"/>
              </a:rPr>
              <a:t>RECRUTEMENT</a:t>
            </a:r>
          </a:p>
          <a:p>
            <a:pPr marL="0" indent="0">
              <a:buNone/>
            </a:pPr>
            <a:r>
              <a:rPr lang="fr-BE" sz="4600" dirty="0">
                <a:latin typeface="Calibri" panose="020F0502020204030204" pitchFamily="34" charset="0"/>
                <a:ea typeface="Calibri" panose="020F0502020204030204" pitchFamily="34" charset="0"/>
                <a:cs typeface="Calibri" panose="020F0502020204030204" pitchFamily="34" charset="0"/>
              </a:rPr>
              <a:t>→ Elargissement de la valorisation des titres de compétences et titres de formation professionnelle</a:t>
            </a:r>
          </a:p>
          <a:p>
            <a:pPr marL="0" indent="0">
              <a:buNone/>
            </a:pPr>
            <a:r>
              <a:rPr lang="fr-BE" sz="4600" dirty="0">
                <a:latin typeface="Calibri" panose="020F0502020204030204" pitchFamily="34" charset="0"/>
                <a:ea typeface="Calibri" panose="020F0502020204030204" pitchFamily="34" charset="0"/>
                <a:cs typeface="Calibri" panose="020F0502020204030204" pitchFamily="34" charset="0"/>
              </a:rPr>
              <a:t>→ Valorisation de 100% de l’ancienneté acquise dans le secteur privé/indépendant</a:t>
            </a:r>
          </a:p>
          <a:p>
            <a:pPr marL="0" indent="0">
              <a:buNone/>
            </a:pPr>
            <a:endParaRPr lang="fr-BE" dirty="0"/>
          </a:p>
          <a:p>
            <a:pPr marL="0" indent="0">
              <a:buNone/>
            </a:pPr>
            <a:endParaRPr lang="fr-BE" dirty="0"/>
          </a:p>
          <a:p>
            <a:pPr marL="0" indent="0">
              <a:buNone/>
            </a:pPr>
            <a:endParaRPr lang="fr-BE" dirty="0"/>
          </a:p>
          <a:p>
            <a:pPr marL="0" indent="0">
              <a:buNone/>
            </a:pPr>
            <a:r>
              <a:rPr lang="fr-BE" dirty="0"/>
              <a:t> </a:t>
            </a:r>
          </a:p>
        </p:txBody>
      </p:sp>
      <p:sp>
        <p:nvSpPr>
          <p:cNvPr id="4" name="Espace réservé du numéro de diapositive 3">
            <a:extLst>
              <a:ext uri="{FF2B5EF4-FFF2-40B4-BE49-F238E27FC236}">
                <a16:creationId xmlns:a16="http://schemas.microsoft.com/office/drawing/2014/main" id="{1E4BD5BA-3184-3266-DB5A-25E4AF9F3808}"/>
              </a:ext>
            </a:extLst>
          </p:cNvPr>
          <p:cNvSpPr>
            <a:spLocks noGrp="1"/>
          </p:cNvSpPr>
          <p:nvPr>
            <p:ph type="sldNum" sz="quarter" idx="12"/>
          </p:nvPr>
        </p:nvSpPr>
        <p:spPr/>
        <p:txBody>
          <a:bodyPr/>
          <a:lstStyle/>
          <a:p>
            <a:fld id="{9356AFCF-BA88-4649-96A0-5935D8C43C5C}" type="slidenum">
              <a:rPr lang="fr-FR" smtClean="0"/>
              <a:pPr/>
              <a:t>15</a:t>
            </a:fld>
            <a:endParaRPr lang="fr-FR"/>
          </a:p>
        </p:txBody>
      </p:sp>
    </p:spTree>
    <p:extLst>
      <p:ext uri="{BB962C8B-B14F-4D97-AF65-F5344CB8AC3E}">
        <p14:creationId xmlns:p14="http://schemas.microsoft.com/office/powerpoint/2010/main" val="2437331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261F2B-4CF8-5FCC-2356-6E18F3AF16E5}"/>
              </a:ext>
            </a:extLst>
          </p:cNvPr>
          <p:cNvSpPr>
            <a:spLocks noGrp="1"/>
          </p:cNvSpPr>
          <p:nvPr>
            <p:ph type="title"/>
          </p:nvPr>
        </p:nvSpPr>
        <p:spPr/>
        <p:txBody>
          <a:bodyPr/>
          <a:lstStyle/>
          <a:p>
            <a:pPr algn="ctr"/>
            <a:r>
              <a:rPr lang="fr-BE" dirty="0"/>
              <a:t>Les nouveaux principes généraux</a:t>
            </a:r>
          </a:p>
        </p:txBody>
      </p:sp>
      <p:sp>
        <p:nvSpPr>
          <p:cNvPr id="3" name="Espace réservé du contenu 2">
            <a:extLst>
              <a:ext uri="{FF2B5EF4-FFF2-40B4-BE49-F238E27FC236}">
                <a16:creationId xmlns:a16="http://schemas.microsoft.com/office/drawing/2014/main" id="{35B86EF2-ECC1-9AEF-D758-645DE1622D8A}"/>
              </a:ext>
            </a:extLst>
          </p:cNvPr>
          <p:cNvSpPr>
            <a:spLocks noGrp="1"/>
          </p:cNvSpPr>
          <p:nvPr>
            <p:ph idx="1"/>
          </p:nvPr>
        </p:nvSpPr>
        <p:spPr>
          <a:xfrm>
            <a:off x="838200" y="1914525"/>
            <a:ext cx="10515600" cy="4262438"/>
          </a:xfrm>
        </p:spPr>
        <p:txBody>
          <a:bodyPr>
            <a:normAutofit fontScale="70000" lnSpcReduction="20000"/>
          </a:bodyPr>
          <a:lstStyle/>
          <a:p>
            <a:pPr marL="0" indent="0">
              <a:buNone/>
            </a:pPr>
            <a:r>
              <a:rPr lang="fr-BE" sz="4600" u="sng" dirty="0">
                <a:latin typeface="Calibri" panose="020F0502020204030204" pitchFamily="34" charset="0"/>
                <a:ea typeface="Calibri" panose="020F0502020204030204" pitchFamily="34" charset="0"/>
                <a:cs typeface="Calibri" panose="020F0502020204030204" pitchFamily="34" charset="0"/>
              </a:rPr>
              <a:t>PERSPECTIVES DE CARRIERE</a:t>
            </a:r>
          </a:p>
          <a:p>
            <a:pPr marL="0" indent="0">
              <a:buNone/>
            </a:pPr>
            <a:r>
              <a:rPr lang="fr-BE" sz="4600" dirty="0">
                <a:latin typeface="Calibri" panose="020F0502020204030204" pitchFamily="34" charset="0"/>
                <a:ea typeface="Calibri" panose="020F0502020204030204" pitchFamily="34" charset="0"/>
                <a:cs typeface="Calibri" panose="020F0502020204030204" pitchFamily="34" charset="0"/>
              </a:rPr>
              <a:t>→ Optimalisation de l’évolution de carrière</a:t>
            </a:r>
          </a:p>
          <a:p>
            <a:pPr marL="0" indent="0">
              <a:buNone/>
            </a:pPr>
            <a:r>
              <a:rPr lang="fr-BE" sz="4600" dirty="0">
                <a:latin typeface="Calibri" panose="020F0502020204030204" pitchFamily="34" charset="0"/>
                <a:ea typeface="Calibri" panose="020F0502020204030204" pitchFamily="34" charset="0"/>
                <a:cs typeface="Calibri" panose="020F0502020204030204" pitchFamily="34" charset="0"/>
              </a:rPr>
              <a:t>→ Souplesse dans le choix des formations</a:t>
            </a:r>
          </a:p>
          <a:p>
            <a:pPr marL="0" indent="0">
              <a:buNone/>
            </a:pPr>
            <a:r>
              <a:rPr lang="fr-BE" sz="4600" dirty="0">
                <a:latin typeface="Calibri" panose="020F0502020204030204" pitchFamily="34" charset="0"/>
                <a:ea typeface="Calibri" panose="020F0502020204030204" pitchFamily="34" charset="0"/>
                <a:cs typeface="Calibri" panose="020F0502020204030204" pitchFamily="34" charset="0"/>
              </a:rPr>
              <a:t>→ Promotion d’expertise et Promotion de management</a:t>
            </a:r>
          </a:p>
          <a:p>
            <a:pPr marL="0" indent="0">
              <a:buNone/>
            </a:pPr>
            <a:r>
              <a:rPr lang="fr-BE" sz="4600" dirty="0">
                <a:latin typeface="Calibri" panose="020F0502020204030204" pitchFamily="34" charset="0"/>
                <a:ea typeface="Calibri" panose="020F0502020204030204" pitchFamily="34" charset="0"/>
                <a:cs typeface="Calibri" panose="020F0502020204030204" pitchFamily="34" charset="0"/>
              </a:rPr>
              <a:t>→ Suppression de la condition d’ancienneté pour accéder aux emplois de promotion</a:t>
            </a:r>
          </a:p>
          <a:p>
            <a:pPr marL="0" indent="0">
              <a:buNone/>
            </a:pPr>
            <a:endParaRPr lang="fr-BE" sz="4600" u="sng" dirty="0"/>
          </a:p>
          <a:p>
            <a:pPr marL="0" indent="0">
              <a:buNone/>
            </a:pPr>
            <a:endParaRPr lang="fr-BE" dirty="0"/>
          </a:p>
          <a:p>
            <a:pPr marL="0" indent="0">
              <a:buNone/>
            </a:pPr>
            <a:endParaRPr lang="fr-BE" dirty="0"/>
          </a:p>
          <a:p>
            <a:pPr marL="0" indent="0">
              <a:buNone/>
            </a:pPr>
            <a:r>
              <a:rPr lang="fr-BE" dirty="0"/>
              <a:t> </a:t>
            </a:r>
          </a:p>
        </p:txBody>
      </p:sp>
      <p:sp>
        <p:nvSpPr>
          <p:cNvPr id="4" name="Espace réservé du numéro de diapositive 3">
            <a:extLst>
              <a:ext uri="{FF2B5EF4-FFF2-40B4-BE49-F238E27FC236}">
                <a16:creationId xmlns:a16="http://schemas.microsoft.com/office/drawing/2014/main" id="{1E4BD5BA-3184-3266-DB5A-25E4AF9F3808}"/>
              </a:ext>
            </a:extLst>
          </p:cNvPr>
          <p:cNvSpPr>
            <a:spLocks noGrp="1"/>
          </p:cNvSpPr>
          <p:nvPr>
            <p:ph type="sldNum" sz="quarter" idx="12"/>
          </p:nvPr>
        </p:nvSpPr>
        <p:spPr/>
        <p:txBody>
          <a:bodyPr/>
          <a:lstStyle/>
          <a:p>
            <a:fld id="{9356AFCF-BA88-4649-96A0-5935D8C43C5C}" type="slidenum">
              <a:rPr lang="fr-FR" smtClean="0"/>
              <a:pPr/>
              <a:t>16</a:t>
            </a:fld>
            <a:endParaRPr lang="fr-FR"/>
          </a:p>
        </p:txBody>
      </p:sp>
    </p:spTree>
    <p:extLst>
      <p:ext uri="{BB962C8B-B14F-4D97-AF65-F5344CB8AC3E}">
        <p14:creationId xmlns:p14="http://schemas.microsoft.com/office/powerpoint/2010/main" val="2936942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D7D65A-3407-9D8D-918B-95D4117355AB}"/>
              </a:ext>
            </a:extLst>
          </p:cNvPr>
          <p:cNvSpPr>
            <a:spLocks noGrp="1"/>
          </p:cNvSpPr>
          <p:nvPr>
            <p:ph type="title"/>
          </p:nvPr>
        </p:nvSpPr>
        <p:spPr/>
        <p:txBody>
          <a:bodyPr/>
          <a:lstStyle/>
          <a:p>
            <a:pPr algn="ctr"/>
            <a:r>
              <a:rPr lang="fr-BE" dirty="0"/>
              <a:t>Les nouveaux principes généraux</a:t>
            </a:r>
          </a:p>
        </p:txBody>
      </p:sp>
      <p:sp>
        <p:nvSpPr>
          <p:cNvPr id="3" name="Espace réservé du contenu 2">
            <a:extLst>
              <a:ext uri="{FF2B5EF4-FFF2-40B4-BE49-F238E27FC236}">
                <a16:creationId xmlns:a16="http://schemas.microsoft.com/office/drawing/2014/main" id="{EF246A83-0719-8977-9E8F-5CFC4880DE8E}"/>
              </a:ext>
            </a:extLst>
          </p:cNvPr>
          <p:cNvSpPr>
            <a:spLocks noGrp="1"/>
          </p:cNvSpPr>
          <p:nvPr>
            <p:ph idx="1"/>
          </p:nvPr>
        </p:nvSpPr>
        <p:spPr/>
        <p:txBody>
          <a:bodyPr/>
          <a:lstStyle/>
          <a:p>
            <a:pPr marL="0" indent="0" algn="just">
              <a:buNone/>
            </a:pPr>
            <a:r>
              <a:rPr lang="fr-BE" sz="2400" u="sng" cap="all" dirty="0">
                <a:effectLst/>
                <a:latin typeface="Calibri" panose="020F0502020204030204" pitchFamily="34" charset="0"/>
                <a:ea typeface="Calibri" panose="020F0502020204030204" pitchFamily="34" charset="0"/>
                <a:cs typeface="Times New Roman" panose="02020603050405020304" pitchFamily="18" charset="0"/>
              </a:rPr>
              <a:t>EVALUATION</a:t>
            </a:r>
          </a:p>
          <a:p>
            <a:pPr algn="just"/>
            <a:r>
              <a:rPr lang="fr-BE" dirty="0">
                <a:effectLst/>
                <a:latin typeface="Calibri" panose="020F0502020204030204" pitchFamily="34" charset="0"/>
                <a:ea typeface="Calibri" panose="020F0502020204030204" pitchFamily="34" charset="0"/>
                <a:cs typeface="Times New Roman" panose="02020603050405020304" pitchFamily="18" charset="0"/>
              </a:rPr>
              <a:t>4 mentions d’évaluation (très positive, favorable, réservée et défavorable) au lieu de </a:t>
            </a:r>
            <a:r>
              <a:rPr lang="fr-BE" dirty="0">
                <a:latin typeface="Calibri" panose="020F0502020204030204" pitchFamily="34" charset="0"/>
                <a:ea typeface="Calibri" panose="020F0502020204030204" pitchFamily="34" charset="0"/>
                <a:cs typeface="Times New Roman" panose="02020603050405020304" pitchFamily="18" charset="0"/>
              </a:rPr>
              <a:t>6</a:t>
            </a:r>
            <a:r>
              <a:rPr lang="fr-BE" dirty="0">
                <a:effectLst/>
                <a:latin typeface="Calibri" panose="020F0502020204030204" pitchFamily="34" charset="0"/>
                <a:ea typeface="Calibri" panose="020F0502020204030204" pitchFamily="34" charset="0"/>
                <a:cs typeface="Times New Roman" panose="02020603050405020304" pitchFamily="18" charset="0"/>
              </a:rPr>
              <a:t> </a:t>
            </a:r>
            <a:endParaRPr lang="fr-BE"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BE" dirty="0">
                <a:effectLst/>
                <a:latin typeface="Calibri" panose="020F0502020204030204" pitchFamily="34" charset="0"/>
                <a:ea typeface="Calibri" panose="020F0502020204030204" pitchFamily="34" charset="0"/>
                <a:cs typeface="Times New Roman" panose="02020603050405020304" pitchFamily="18" charset="0"/>
              </a:rPr>
              <a:t>Pour bénéficier d’une évolution de carrière ou une promotion =&gt; mention d’évaluation « favorable » au lieu de la mention « A améliorer » </a:t>
            </a:r>
            <a:endParaRPr lang="fr-BE"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BE" dirty="0">
                <a:effectLst/>
                <a:latin typeface="Calibri" panose="020F0502020204030204" pitchFamily="34" charset="0"/>
                <a:ea typeface="Calibri" panose="020F0502020204030204" pitchFamily="34" charset="0"/>
                <a:cs typeface="Times New Roman" panose="02020603050405020304" pitchFamily="18" charset="0"/>
              </a:rPr>
              <a:t>Le système de cotation est remplacé par un système d</a:t>
            </a:r>
            <a:r>
              <a:rPr lang="fr-BE" cap="all" dirty="0">
                <a:effectLst/>
                <a:latin typeface="Calibri" panose="020F0502020204030204" pitchFamily="34" charset="0"/>
                <a:ea typeface="Calibri" panose="020F0502020204030204" pitchFamily="34" charset="0"/>
                <a:cs typeface="Times New Roman" panose="02020603050405020304" pitchFamily="18" charset="0"/>
              </a:rPr>
              <a:t>’</a:t>
            </a:r>
            <a:r>
              <a:rPr lang="fr-BE" dirty="0">
                <a:effectLst/>
                <a:latin typeface="Calibri" panose="020F0502020204030204" pitchFamily="34" charset="0"/>
                <a:ea typeface="Calibri" panose="020F0502020204030204" pitchFamily="34" charset="0"/>
                <a:cs typeface="Times New Roman" panose="02020603050405020304" pitchFamily="18" charset="0"/>
              </a:rPr>
              <a:t>appréciation </a:t>
            </a:r>
            <a:endParaRPr lang="fr-BE"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BE" dirty="0">
                <a:effectLst/>
                <a:latin typeface="Calibri" panose="020F0502020204030204" pitchFamily="34" charset="0"/>
                <a:ea typeface="Calibri" panose="020F0502020204030204" pitchFamily="34" charset="0"/>
                <a:cs typeface="Times New Roman" panose="02020603050405020304" pitchFamily="18" charset="0"/>
              </a:rPr>
              <a:t>Des nouveaux modèles de grille d’évaluation sont proposés </a:t>
            </a:r>
          </a:p>
          <a:p>
            <a:pPr marL="0" lvl="0" indent="0" algn="just">
              <a:buNone/>
            </a:pPr>
            <a:endParaRPr lang="fr-BE"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BE" dirty="0"/>
          </a:p>
        </p:txBody>
      </p:sp>
      <p:sp>
        <p:nvSpPr>
          <p:cNvPr id="4" name="Espace réservé du numéro de diapositive 3">
            <a:extLst>
              <a:ext uri="{FF2B5EF4-FFF2-40B4-BE49-F238E27FC236}">
                <a16:creationId xmlns:a16="http://schemas.microsoft.com/office/drawing/2014/main" id="{A57F59F7-2043-0598-CD65-E5089032AE79}"/>
              </a:ext>
            </a:extLst>
          </p:cNvPr>
          <p:cNvSpPr>
            <a:spLocks noGrp="1"/>
          </p:cNvSpPr>
          <p:nvPr>
            <p:ph type="sldNum" sz="quarter" idx="12"/>
          </p:nvPr>
        </p:nvSpPr>
        <p:spPr/>
        <p:txBody>
          <a:bodyPr/>
          <a:lstStyle/>
          <a:p>
            <a:fld id="{9356AFCF-BA88-4649-96A0-5935D8C43C5C}" type="slidenum">
              <a:rPr lang="fr-FR" smtClean="0"/>
              <a:pPr/>
              <a:t>17</a:t>
            </a:fld>
            <a:endParaRPr lang="fr-FR"/>
          </a:p>
        </p:txBody>
      </p:sp>
    </p:spTree>
    <p:extLst>
      <p:ext uri="{BB962C8B-B14F-4D97-AF65-F5344CB8AC3E}">
        <p14:creationId xmlns:p14="http://schemas.microsoft.com/office/powerpoint/2010/main" val="1856389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B0796E-34A7-271B-8663-CF78DC6967AF}"/>
              </a:ext>
            </a:extLst>
          </p:cNvPr>
          <p:cNvSpPr>
            <a:spLocks noGrp="1"/>
          </p:cNvSpPr>
          <p:nvPr>
            <p:ph type="title"/>
          </p:nvPr>
        </p:nvSpPr>
        <p:spPr/>
        <p:txBody>
          <a:bodyPr/>
          <a:lstStyle/>
          <a:p>
            <a:r>
              <a:rPr lang="fr-BE" dirty="0"/>
              <a:t>Enveloppe du Pacte</a:t>
            </a:r>
          </a:p>
        </p:txBody>
      </p:sp>
      <p:sp>
        <p:nvSpPr>
          <p:cNvPr id="3" name="Espace réservé du contenu 2">
            <a:extLst>
              <a:ext uri="{FF2B5EF4-FFF2-40B4-BE49-F238E27FC236}">
                <a16:creationId xmlns:a16="http://schemas.microsoft.com/office/drawing/2014/main" id="{851FBE33-6A18-9CC5-E81B-4D9616A8DD7C}"/>
              </a:ext>
            </a:extLst>
          </p:cNvPr>
          <p:cNvSpPr>
            <a:spLocks noGrp="1"/>
          </p:cNvSpPr>
          <p:nvPr>
            <p:ph idx="1"/>
          </p:nvPr>
        </p:nvSpPr>
        <p:spPr/>
        <p:txBody>
          <a:bodyPr/>
          <a:lstStyle/>
          <a:p>
            <a:endParaRPr lang="fr-BE" dirty="0"/>
          </a:p>
          <a:p>
            <a:r>
              <a:rPr lang="fr-BE" dirty="0"/>
              <a:t>Accord de principe du GW pour </a:t>
            </a:r>
            <a:r>
              <a:rPr lang="fr-BE" u="sng" dirty="0"/>
              <a:t>réorienter l’enveloppe du Pacte </a:t>
            </a:r>
            <a:r>
              <a:rPr lang="fr-BE" dirty="0"/>
              <a:t>(7.600.000 €) à un soutien financier aux pouvoirs locaux en vue d’offrir une </a:t>
            </a:r>
            <a:r>
              <a:rPr lang="fr-BE" u="sng" dirty="0"/>
              <a:t>assurance hospitalisation </a:t>
            </a:r>
            <a:r>
              <a:rPr lang="fr-BE" dirty="0"/>
              <a:t>à son personnel.</a:t>
            </a:r>
          </a:p>
          <a:p>
            <a:endParaRPr lang="fr-BE" dirty="0"/>
          </a:p>
          <a:p>
            <a:r>
              <a:rPr lang="fr-BE" dirty="0"/>
              <a:t>Le GW a chargé le Ministre de lancer un appel à intérêt auprès des communes, provinces et CPAS.</a:t>
            </a:r>
          </a:p>
          <a:p>
            <a:endParaRPr lang="fr-BE" dirty="0"/>
          </a:p>
        </p:txBody>
      </p:sp>
      <p:sp>
        <p:nvSpPr>
          <p:cNvPr id="4" name="Espace réservé du numéro de diapositive 3">
            <a:extLst>
              <a:ext uri="{FF2B5EF4-FFF2-40B4-BE49-F238E27FC236}">
                <a16:creationId xmlns:a16="http://schemas.microsoft.com/office/drawing/2014/main" id="{15F37CDE-1976-79FC-1D9A-8C25874F431A}"/>
              </a:ext>
            </a:extLst>
          </p:cNvPr>
          <p:cNvSpPr>
            <a:spLocks noGrp="1"/>
          </p:cNvSpPr>
          <p:nvPr>
            <p:ph type="sldNum" sz="quarter" idx="12"/>
          </p:nvPr>
        </p:nvSpPr>
        <p:spPr/>
        <p:txBody>
          <a:bodyPr/>
          <a:lstStyle/>
          <a:p>
            <a:fld id="{9356AFCF-BA88-4649-96A0-5935D8C43C5C}" type="slidenum">
              <a:rPr lang="fr-FR" smtClean="0"/>
              <a:pPr/>
              <a:t>18</a:t>
            </a:fld>
            <a:endParaRPr lang="fr-FR"/>
          </a:p>
        </p:txBody>
      </p:sp>
    </p:spTree>
    <p:extLst>
      <p:ext uri="{BB962C8B-B14F-4D97-AF65-F5344CB8AC3E}">
        <p14:creationId xmlns:p14="http://schemas.microsoft.com/office/powerpoint/2010/main" val="1597360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68F1ED-EE65-8145-043A-5A9EAD43D63E}"/>
              </a:ext>
            </a:extLst>
          </p:cNvPr>
          <p:cNvSpPr>
            <a:spLocks noGrp="1"/>
          </p:cNvSpPr>
          <p:nvPr>
            <p:ph type="title"/>
          </p:nvPr>
        </p:nvSpPr>
        <p:spPr/>
        <p:txBody>
          <a:bodyPr/>
          <a:lstStyle/>
          <a:p>
            <a:r>
              <a:rPr lang="fr-BE" dirty="0"/>
              <a:t>Entrée en vigueur de la réforme</a:t>
            </a:r>
          </a:p>
        </p:txBody>
      </p:sp>
      <p:sp>
        <p:nvSpPr>
          <p:cNvPr id="3" name="Espace réservé du contenu 2">
            <a:extLst>
              <a:ext uri="{FF2B5EF4-FFF2-40B4-BE49-F238E27FC236}">
                <a16:creationId xmlns:a16="http://schemas.microsoft.com/office/drawing/2014/main" id="{0F6FEBF3-3837-BA2B-EECD-BBC822F6C16A}"/>
              </a:ext>
            </a:extLst>
          </p:cNvPr>
          <p:cNvSpPr>
            <a:spLocks noGrp="1"/>
          </p:cNvSpPr>
          <p:nvPr>
            <p:ph idx="1"/>
          </p:nvPr>
        </p:nvSpPr>
        <p:spPr/>
        <p:txBody>
          <a:bodyPr>
            <a:normAutofit/>
          </a:bodyPr>
          <a:lstStyle/>
          <a:p>
            <a:r>
              <a:rPr lang="fr-BE" dirty="0"/>
              <a:t>Mise en conformité du cadre et du statut général du personnel au plus tard pour le </a:t>
            </a:r>
            <a:r>
              <a:rPr lang="fr-BE" u="sng" dirty="0"/>
              <a:t>31 décembre 2025</a:t>
            </a:r>
          </a:p>
          <a:p>
            <a:endParaRPr lang="fr-BE" dirty="0"/>
          </a:p>
          <a:p>
            <a:r>
              <a:rPr lang="fr-BE" dirty="0"/>
              <a:t>En fonction de sa situation, chaque pouvoir local veillera à ne pas compromettre son </a:t>
            </a:r>
            <a:r>
              <a:rPr lang="fr-BE" u="sng" dirty="0"/>
              <a:t>équilibre budgétaire</a:t>
            </a:r>
            <a:r>
              <a:rPr lang="fr-BE" dirty="0"/>
              <a:t> en mettant en œuvre la présente réforme. L'application des nouvelles dispositions pourra faire l’objet d’un </a:t>
            </a:r>
            <a:r>
              <a:rPr lang="fr-BE" u="sng" dirty="0"/>
              <a:t>phasage</a:t>
            </a:r>
            <a:r>
              <a:rPr lang="fr-BE" dirty="0"/>
              <a:t> dans le temps selon un rythme propre à chaque entité.</a:t>
            </a:r>
          </a:p>
          <a:p>
            <a:endParaRPr lang="fr-BE" dirty="0"/>
          </a:p>
          <a:p>
            <a:endParaRPr lang="fr-BE" dirty="0"/>
          </a:p>
          <a:p>
            <a:endParaRPr lang="fr-BE" dirty="0"/>
          </a:p>
          <a:p>
            <a:endParaRPr lang="fr-BE" dirty="0"/>
          </a:p>
          <a:p>
            <a:endParaRPr lang="fr-BE" dirty="0"/>
          </a:p>
        </p:txBody>
      </p:sp>
      <p:sp>
        <p:nvSpPr>
          <p:cNvPr id="4" name="Espace réservé du numéro de diapositive 3">
            <a:extLst>
              <a:ext uri="{FF2B5EF4-FFF2-40B4-BE49-F238E27FC236}">
                <a16:creationId xmlns:a16="http://schemas.microsoft.com/office/drawing/2014/main" id="{61511F3D-1F5F-6085-072B-36A6395990A0}"/>
              </a:ext>
            </a:extLst>
          </p:cNvPr>
          <p:cNvSpPr>
            <a:spLocks noGrp="1"/>
          </p:cNvSpPr>
          <p:nvPr>
            <p:ph type="sldNum" sz="quarter" idx="12"/>
          </p:nvPr>
        </p:nvSpPr>
        <p:spPr/>
        <p:txBody>
          <a:bodyPr/>
          <a:lstStyle/>
          <a:p>
            <a:fld id="{9356AFCF-BA88-4649-96A0-5935D8C43C5C}" type="slidenum">
              <a:rPr lang="fr-FR" smtClean="0"/>
              <a:pPr/>
              <a:t>19</a:t>
            </a:fld>
            <a:endParaRPr lang="fr-FR"/>
          </a:p>
        </p:txBody>
      </p:sp>
    </p:spTree>
    <p:extLst>
      <p:ext uri="{BB962C8B-B14F-4D97-AF65-F5344CB8AC3E}">
        <p14:creationId xmlns:p14="http://schemas.microsoft.com/office/powerpoint/2010/main" val="36721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D4E254-56AC-1350-1FE7-7323CBEA7F77}"/>
              </a:ext>
            </a:extLst>
          </p:cNvPr>
          <p:cNvSpPr>
            <a:spLocks noGrp="1"/>
          </p:cNvSpPr>
          <p:nvPr>
            <p:ph type="title"/>
          </p:nvPr>
        </p:nvSpPr>
        <p:spPr>
          <a:xfrm>
            <a:off x="786385" y="841248"/>
            <a:ext cx="5129600" cy="5340097"/>
          </a:xfrm>
        </p:spPr>
        <p:txBody>
          <a:bodyPr anchor="ctr">
            <a:normAutofit/>
          </a:bodyPr>
          <a:lstStyle/>
          <a:p>
            <a:r>
              <a:rPr lang="fr-BE" sz="3400" u="sng" dirty="0"/>
              <a:t>Cadre légal actuel </a:t>
            </a:r>
            <a:r>
              <a:rPr lang="fr-BE" sz="3400" dirty="0"/>
              <a:t>: </a:t>
            </a:r>
            <a:br>
              <a:rPr lang="fr-BE" sz="3400" dirty="0"/>
            </a:br>
            <a:r>
              <a:rPr lang="fr-BE" sz="3400" dirty="0"/>
              <a:t>CDLD/Loi organique des CPAS</a:t>
            </a:r>
            <a:br>
              <a:rPr lang="fr-BE" sz="3400" dirty="0"/>
            </a:br>
            <a:br>
              <a:rPr lang="fr-BE" sz="3400" dirty="0"/>
            </a:br>
            <a:r>
              <a:rPr lang="fr-BE" sz="3400" dirty="0"/>
              <a:t>Les circulaires : les principes généraux de la fonction publique locale et provinciale</a:t>
            </a:r>
            <a:br>
              <a:rPr lang="fr-BE" sz="3400" dirty="0"/>
            </a:br>
            <a:br>
              <a:rPr lang="fr-BE" sz="3400" dirty="0"/>
            </a:br>
            <a:r>
              <a:rPr lang="fr-BE" sz="3400" dirty="0"/>
              <a:t>L’exercice de la tutelle</a:t>
            </a:r>
            <a:br>
              <a:rPr lang="fr-BE" sz="3400" dirty="0"/>
            </a:br>
            <a:endParaRPr lang="fr-BE" sz="3400" dirty="0"/>
          </a:p>
        </p:txBody>
      </p:sp>
      <p:graphicFrame>
        <p:nvGraphicFramePr>
          <p:cNvPr id="63" name="Espace réservé du contenu 2">
            <a:extLst>
              <a:ext uri="{FF2B5EF4-FFF2-40B4-BE49-F238E27FC236}">
                <a16:creationId xmlns:a16="http://schemas.microsoft.com/office/drawing/2014/main" id="{734231FC-8DDE-35A6-D1D4-2568F55CEEFD}"/>
              </a:ext>
            </a:extLst>
          </p:cNvPr>
          <p:cNvGraphicFramePr>
            <a:graphicFrameLocks noGrp="1"/>
          </p:cNvGraphicFramePr>
          <p:nvPr>
            <p:ph idx="1"/>
            <p:extLst>
              <p:ext uri="{D42A27DB-BD31-4B8C-83A1-F6EECF244321}">
                <p14:modId xmlns:p14="http://schemas.microsoft.com/office/powerpoint/2010/main" val="1566978141"/>
              </p:ext>
            </p:extLst>
          </p:nvPr>
        </p:nvGraphicFramePr>
        <p:xfrm>
          <a:off x="6200164" y="296914"/>
          <a:ext cx="4828172" cy="5651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a:extLst>
              <a:ext uri="{FF2B5EF4-FFF2-40B4-BE49-F238E27FC236}">
                <a16:creationId xmlns:a16="http://schemas.microsoft.com/office/drawing/2014/main" id="{F5A59FF6-17F4-472A-268D-98D2E2536AB6}"/>
              </a:ext>
            </a:extLst>
          </p:cNvPr>
          <p:cNvSpPr>
            <a:spLocks noGrp="1"/>
          </p:cNvSpPr>
          <p:nvPr>
            <p:ph type="sldNum" sz="quarter" idx="12"/>
          </p:nvPr>
        </p:nvSpPr>
        <p:spPr>
          <a:xfrm>
            <a:off x="11548872" y="6217920"/>
            <a:ext cx="640080" cy="640080"/>
          </a:xfrm>
        </p:spPr>
        <p:txBody>
          <a:bodyPr>
            <a:normAutofit/>
          </a:bodyPr>
          <a:lstStyle/>
          <a:p>
            <a:pPr algn="ctr">
              <a:spcAft>
                <a:spcPts val="600"/>
              </a:spcAft>
            </a:pPr>
            <a:fld id="{9356AFCF-BA88-4649-96A0-5935D8C43C5C}" type="slidenum">
              <a:rPr lang="fr-FR" sz="1600" smtClean="0">
                <a:solidFill>
                  <a:schemeClr val="tx2"/>
                </a:solidFill>
              </a:rPr>
              <a:pPr algn="ctr">
                <a:spcAft>
                  <a:spcPts val="600"/>
                </a:spcAft>
              </a:pPr>
              <a:t>2</a:t>
            </a:fld>
            <a:endParaRPr lang="fr-FR" sz="1600">
              <a:solidFill>
                <a:schemeClr val="tx2"/>
              </a:solidFill>
            </a:endParaRPr>
          </a:p>
        </p:txBody>
      </p:sp>
    </p:spTree>
    <p:extLst>
      <p:ext uri="{BB962C8B-B14F-4D97-AF65-F5344CB8AC3E}">
        <p14:creationId xmlns:p14="http://schemas.microsoft.com/office/powerpoint/2010/main" val="2983491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62D152-ABC9-8F1B-36F5-478629778A29}"/>
              </a:ext>
            </a:extLst>
          </p:cNvPr>
          <p:cNvSpPr>
            <a:spLocks noGrp="1"/>
          </p:cNvSpPr>
          <p:nvPr>
            <p:ph type="title"/>
          </p:nvPr>
        </p:nvSpPr>
        <p:spPr/>
        <p:txBody>
          <a:bodyPr/>
          <a:lstStyle/>
          <a:p>
            <a:endParaRPr lang="fr-BE"/>
          </a:p>
        </p:txBody>
      </p:sp>
      <p:sp>
        <p:nvSpPr>
          <p:cNvPr id="3" name="Espace réservé du contenu 2">
            <a:extLst>
              <a:ext uri="{FF2B5EF4-FFF2-40B4-BE49-F238E27FC236}">
                <a16:creationId xmlns:a16="http://schemas.microsoft.com/office/drawing/2014/main" id="{052C7A82-AD62-2025-560B-DE6C937DAB00}"/>
              </a:ext>
            </a:extLst>
          </p:cNvPr>
          <p:cNvSpPr>
            <a:spLocks noGrp="1"/>
          </p:cNvSpPr>
          <p:nvPr>
            <p:ph idx="1"/>
          </p:nvPr>
        </p:nvSpPr>
        <p:spPr/>
        <p:txBody>
          <a:bodyPr>
            <a:normAutofit/>
          </a:bodyPr>
          <a:lstStyle/>
          <a:p>
            <a:pPr marL="0" indent="0" algn="ctr">
              <a:buNone/>
            </a:pPr>
            <a:r>
              <a:rPr lang="fr-BE" sz="6000" dirty="0"/>
              <a:t>Merci pour votre attention</a:t>
            </a:r>
          </a:p>
        </p:txBody>
      </p:sp>
      <p:sp>
        <p:nvSpPr>
          <p:cNvPr id="4" name="Espace réservé du numéro de diapositive 3">
            <a:extLst>
              <a:ext uri="{FF2B5EF4-FFF2-40B4-BE49-F238E27FC236}">
                <a16:creationId xmlns:a16="http://schemas.microsoft.com/office/drawing/2014/main" id="{5D92C516-577A-0C28-F127-3039ECC4AF54}"/>
              </a:ext>
            </a:extLst>
          </p:cNvPr>
          <p:cNvSpPr>
            <a:spLocks noGrp="1"/>
          </p:cNvSpPr>
          <p:nvPr>
            <p:ph type="sldNum" sz="quarter" idx="12"/>
          </p:nvPr>
        </p:nvSpPr>
        <p:spPr/>
        <p:txBody>
          <a:bodyPr/>
          <a:lstStyle/>
          <a:p>
            <a:fld id="{9356AFCF-BA88-4649-96A0-5935D8C43C5C}" type="slidenum">
              <a:rPr lang="fr-FR" smtClean="0"/>
              <a:pPr/>
              <a:t>20</a:t>
            </a:fld>
            <a:endParaRPr lang="fr-FR"/>
          </a:p>
        </p:txBody>
      </p:sp>
    </p:spTree>
    <p:extLst>
      <p:ext uri="{BB962C8B-B14F-4D97-AF65-F5344CB8AC3E}">
        <p14:creationId xmlns:p14="http://schemas.microsoft.com/office/powerpoint/2010/main" val="1528993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CFE7C9-34C6-CC62-1793-BF889D1F082E}"/>
              </a:ext>
            </a:extLst>
          </p:cNvPr>
          <p:cNvSpPr>
            <a:spLocks noGrp="1"/>
          </p:cNvSpPr>
          <p:nvPr>
            <p:ph type="title"/>
          </p:nvPr>
        </p:nvSpPr>
        <p:spPr/>
        <p:txBody>
          <a:bodyPr/>
          <a:lstStyle/>
          <a:p>
            <a:r>
              <a:rPr lang="fr-BE" dirty="0"/>
              <a:t>Une question?</a:t>
            </a:r>
          </a:p>
        </p:txBody>
      </p:sp>
      <p:sp>
        <p:nvSpPr>
          <p:cNvPr id="3" name="Espace réservé du contenu 2">
            <a:extLst>
              <a:ext uri="{FF2B5EF4-FFF2-40B4-BE49-F238E27FC236}">
                <a16:creationId xmlns:a16="http://schemas.microsoft.com/office/drawing/2014/main" id="{6B102342-AB61-B6C1-290B-83DB992F3B4E}"/>
              </a:ext>
            </a:extLst>
          </p:cNvPr>
          <p:cNvSpPr>
            <a:spLocks noGrp="1"/>
          </p:cNvSpPr>
          <p:nvPr>
            <p:ph idx="1"/>
          </p:nvPr>
        </p:nvSpPr>
        <p:spPr/>
        <p:txBody>
          <a:bodyPr/>
          <a:lstStyle/>
          <a:p>
            <a:pPr marL="0" indent="0">
              <a:buNone/>
            </a:pPr>
            <a:r>
              <a:rPr lang="fr-BE" u="sng" dirty="0"/>
              <a:t>Anne-Laure HOGGE</a:t>
            </a:r>
          </a:p>
          <a:p>
            <a:pPr marL="0" indent="0">
              <a:buNone/>
            </a:pPr>
            <a:r>
              <a:rPr lang="fr-BE" dirty="0">
                <a:hlinkClick r:id="rId2"/>
              </a:rPr>
              <a:t>Anne-laure.hogge@gov.wallonie.be</a:t>
            </a:r>
            <a:endParaRPr lang="fr-BE" dirty="0"/>
          </a:p>
          <a:p>
            <a:pPr marL="0" indent="0">
              <a:lnSpc>
                <a:spcPct val="100000"/>
              </a:lnSpc>
              <a:spcBef>
                <a:spcPts val="0"/>
              </a:spcBef>
              <a:buNone/>
            </a:pPr>
            <a:endParaRPr lang="fr-BE" u="sng"/>
          </a:p>
          <a:p>
            <a:pPr marL="0" indent="0">
              <a:lnSpc>
                <a:spcPct val="100000"/>
              </a:lnSpc>
              <a:spcBef>
                <a:spcPts val="0"/>
              </a:spcBef>
              <a:buNone/>
            </a:pPr>
            <a:r>
              <a:rPr lang="fr-BE" u="sng"/>
              <a:t>SPW </a:t>
            </a:r>
            <a:r>
              <a:rPr lang="fr-BE" u="sng" dirty="0"/>
              <a:t>intérieur et action sociale</a:t>
            </a:r>
          </a:p>
          <a:p>
            <a:pPr marL="0" indent="0">
              <a:lnSpc>
                <a:spcPct val="100000"/>
              </a:lnSpc>
              <a:spcBef>
                <a:spcPts val="0"/>
              </a:spcBef>
              <a:buNone/>
            </a:pPr>
            <a:r>
              <a:rPr lang="fr-BE" dirty="0"/>
              <a:t>Département des politiques publiques locales</a:t>
            </a:r>
          </a:p>
          <a:p>
            <a:pPr marL="0" indent="0">
              <a:lnSpc>
                <a:spcPct val="100000"/>
              </a:lnSpc>
              <a:spcBef>
                <a:spcPts val="0"/>
              </a:spcBef>
              <a:buNone/>
            </a:pPr>
            <a:r>
              <a:rPr lang="fr-BE" dirty="0"/>
              <a:t>Direction des ressources humaines des pouvoirs locaux</a:t>
            </a:r>
          </a:p>
          <a:p>
            <a:pPr marL="0" indent="0">
              <a:lnSpc>
                <a:spcPct val="100000"/>
              </a:lnSpc>
              <a:spcBef>
                <a:spcPts val="0"/>
              </a:spcBef>
              <a:buNone/>
            </a:pPr>
            <a:r>
              <a:rPr lang="fr-BE" dirty="0">
                <a:hlinkClick r:id="rId3"/>
              </a:rPr>
              <a:t>Ressourceshumaines.interieur@spw.wallonie.be</a:t>
            </a:r>
            <a:r>
              <a:rPr lang="fr-BE" dirty="0"/>
              <a:t> </a:t>
            </a:r>
          </a:p>
          <a:p>
            <a:pPr marL="0" indent="0">
              <a:lnSpc>
                <a:spcPct val="100000"/>
              </a:lnSpc>
              <a:spcBef>
                <a:spcPts val="0"/>
              </a:spcBef>
              <a:buNone/>
            </a:pPr>
            <a:r>
              <a:rPr lang="fr-BE" dirty="0">
                <a:hlinkClick r:id="rId4"/>
              </a:rPr>
              <a:t>https://interieur.wallonie.be/ressources-humaines</a:t>
            </a:r>
            <a:r>
              <a:rPr lang="fr-BE" dirty="0"/>
              <a:t> </a:t>
            </a:r>
          </a:p>
          <a:p>
            <a:pPr marL="0" indent="0">
              <a:lnSpc>
                <a:spcPct val="100000"/>
              </a:lnSpc>
              <a:buNone/>
            </a:pPr>
            <a:endParaRPr lang="fr-BE" dirty="0"/>
          </a:p>
          <a:p>
            <a:pPr marL="0" indent="0">
              <a:lnSpc>
                <a:spcPct val="100000"/>
              </a:lnSpc>
              <a:buNone/>
            </a:pPr>
            <a:endParaRPr lang="fr-BE" dirty="0"/>
          </a:p>
          <a:p>
            <a:pPr marL="0" indent="0">
              <a:buNone/>
            </a:pPr>
            <a:endParaRPr lang="fr-BE" dirty="0"/>
          </a:p>
        </p:txBody>
      </p:sp>
      <p:sp>
        <p:nvSpPr>
          <p:cNvPr id="4" name="Espace réservé du numéro de diapositive 3">
            <a:extLst>
              <a:ext uri="{FF2B5EF4-FFF2-40B4-BE49-F238E27FC236}">
                <a16:creationId xmlns:a16="http://schemas.microsoft.com/office/drawing/2014/main" id="{4C4FE63C-13F6-6725-8758-E1DFC3EC22A9}"/>
              </a:ext>
            </a:extLst>
          </p:cNvPr>
          <p:cNvSpPr>
            <a:spLocks noGrp="1"/>
          </p:cNvSpPr>
          <p:nvPr>
            <p:ph type="sldNum" sz="quarter" idx="12"/>
          </p:nvPr>
        </p:nvSpPr>
        <p:spPr/>
        <p:txBody>
          <a:bodyPr/>
          <a:lstStyle/>
          <a:p>
            <a:fld id="{9356AFCF-BA88-4649-96A0-5935D8C43C5C}" type="slidenum">
              <a:rPr lang="fr-FR" smtClean="0"/>
              <a:pPr/>
              <a:t>21</a:t>
            </a:fld>
            <a:endParaRPr lang="fr-FR"/>
          </a:p>
        </p:txBody>
      </p:sp>
    </p:spTree>
    <p:extLst>
      <p:ext uri="{BB962C8B-B14F-4D97-AF65-F5344CB8AC3E}">
        <p14:creationId xmlns:p14="http://schemas.microsoft.com/office/powerpoint/2010/main" val="2395500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F69A97-B581-7979-EE6D-4A51A1F85BC6}"/>
              </a:ext>
            </a:extLst>
          </p:cNvPr>
          <p:cNvSpPr>
            <a:spLocks noGrp="1"/>
          </p:cNvSpPr>
          <p:nvPr>
            <p:ph type="title"/>
          </p:nvPr>
        </p:nvSpPr>
        <p:spPr/>
        <p:txBody>
          <a:bodyPr/>
          <a:lstStyle/>
          <a:p>
            <a:r>
              <a:rPr lang="fr-BE" sz="4400" b="1" dirty="0"/>
              <a:t>Convention sectorielle signée le 2 février 2021 en Comité C - 3 chantiers</a:t>
            </a:r>
            <a:endParaRPr lang="fr-FR" dirty="0"/>
          </a:p>
        </p:txBody>
      </p:sp>
      <p:sp>
        <p:nvSpPr>
          <p:cNvPr id="3" name="Espace réservé du contenu 2">
            <a:extLst>
              <a:ext uri="{FF2B5EF4-FFF2-40B4-BE49-F238E27FC236}">
                <a16:creationId xmlns:a16="http://schemas.microsoft.com/office/drawing/2014/main" id="{FAD49C9D-D8E1-6F50-89AC-3DEEA098DE88}"/>
              </a:ext>
            </a:extLst>
          </p:cNvPr>
          <p:cNvSpPr>
            <a:spLocks noGrp="1"/>
          </p:cNvSpPr>
          <p:nvPr>
            <p:ph idx="1"/>
          </p:nvPr>
        </p:nvSpPr>
        <p:spPr/>
        <p:txBody>
          <a:bodyPr/>
          <a:lstStyle/>
          <a:p>
            <a:pPr>
              <a:spcAft>
                <a:spcPts val="1200"/>
              </a:spcAft>
            </a:pPr>
            <a:r>
              <a:rPr lang="fr-BE" dirty="0"/>
              <a:t>Bien-être des travailleurs : implémentation du télétravail dans les pouvoirs locaux </a:t>
            </a:r>
          </a:p>
          <a:p>
            <a:pPr>
              <a:spcAft>
                <a:spcPts val="1200"/>
              </a:spcAft>
            </a:pPr>
            <a:r>
              <a:rPr lang="fr-BE" dirty="0"/>
              <a:t>Aménagement des fins de carrière : expérience pilote de réduction du temps de travail pour les agents de 60 ans et + qui exercent un métier pénible</a:t>
            </a:r>
          </a:p>
          <a:p>
            <a:pPr>
              <a:spcAft>
                <a:spcPts val="1200"/>
              </a:spcAft>
            </a:pPr>
            <a:r>
              <a:rPr lang="fr-BE" dirty="0"/>
              <a:t>GT consacré à la réforme de la Fonction publique locale</a:t>
            </a:r>
          </a:p>
          <a:p>
            <a:endParaRPr lang="fr-FR" dirty="0"/>
          </a:p>
        </p:txBody>
      </p:sp>
      <p:sp>
        <p:nvSpPr>
          <p:cNvPr id="4" name="Espace réservé du numéro de diapositive 3">
            <a:extLst>
              <a:ext uri="{FF2B5EF4-FFF2-40B4-BE49-F238E27FC236}">
                <a16:creationId xmlns:a16="http://schemas.microsoft.com/office/drawing/2014/main" id="{58231CD0-30CA-D89A-2E77-8F4A4F2B29B8}"/>
              </a:ext>
            </a:extLst>
          </p:cNvPr>
          <p:cNvSpPr>
            <a:spLocks noGrp="1"/>
          </p:cNvSpPr>
          <p:nvPr>
            <p:ph type="sldNum" sz="quarter" idx="12"/>
          </p:nvPr>
        </p:nvSpPr>
        <p:spPr/>
        <p:txBody>
          <a:bodyPr/>
          <a:lstStyle/>
          <a:p>
            <a:fld id="{9356AFCF-BA88-4649-96A0-5935D8C43C5C}" type="slidenum">
              <a:rPr lang="fr-FR" smtClean="0"/>
              <a:pPr/>
              <a:t>3</a:t>
            </a:fld>
            <a:endParaRPr lang="fr-FR"/>
          </a:p>
        </p:txBody>
      </p:sp>
    </p:spTree>
    <p:extLst>
      <p:ext uri="{BB962C8B-B14F-4D97-AF65-F5344CB8AC3E}">
        <p14:creationId xmlns:p14="http://schemas.microsoft.com/office/powerpoint/2010/main" val="141849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D9A859-DB7E-2B6D-0803-338A308FCBDE}"/>
              </a:ext>
            </a:extLst>
          </p:cNvPr>
          <p:cNvSpPr>
            <a:spLocks noGrp="1"/>
          </p:cNvSpPr>
          <p:nvPr>
            <p:ph type="title"/>
          </p:nvPr>
        </p:nvSpPr>
        <p:spPr>
          <a:xfrm>
            <a:off x="838200" y="365125"/>
            <a:ext cx="10515600" cy="1207953"/>
          </a:xfrm>
        </p:spPr>
        <p:txBody>
          <a:bodyPr/>
          <a:lstStyle/>
          <a:p>
            <a:r>
              <a:rPr lang="fr-BE" sz="4400" b="1" dirty="0"/>
              <a:t>GT Réforme de la fonction publique</a:t>
            </a:r>
            <a:endParaRPr lang="fr-BE" dirty="0"/>
          </a:p>
        </p:txBody>
      </p:sp>
      <p:sp>
        <p:nvSpPr>
          <p:cNvPr id="3" name="Espace réservé du contenu 2">
            <a:extLst>
              <a:ext uri="{FF2B5EF4-FFF2-40B4-BE49-F238E27FC236}">
                <a16:creationId xmlns:a16="http://schemas.microsoft.com/office/drawing/2014/main" id="{8DFF755B-9394-1581-BD8E-171A9BAD0C1C}"/>
              </a:ext>
            </a:extLst>
          </p:cNvPr>
          <p:cNvSpPr>
            <a:spLocks noGrp="1"/>
          </p:cNvSpPr>
          <p:nvPr>
            <p:ph idx="1"/>
          </p:nvPr>
        </p:nvSpPr>
        <p:spPr>
          <a:xfrm>
            <a:off x="838200" y="1480088"/>
            <a:ext cx="10515600" cy="4696875"/>
          </a:xfrm>
        </p:spPr>
        <p:txBody>
          <a:bodyPr>
            <a:normAutofit/>
          </a:bodyPr>
          <a:lstStyle/>
          <a:p>
            <a:pPr marL="0" indent="0">
              <a:buNone/>
            </a:pPr>
            <a:r>
              <a:rPr lang="fr-BE" sz="2200" b="1" u="sng" dirty="0"/>
              <a:t>Composition : </a:t>
            </a:r>
          </a:p>
          <a:p>
            <a:r>
              <a:rPr lang="fr-BE" sz="2200" dirty="0"/>
              <a:t>Cabinet du Ministre des PL- SPW IAS, CRAC, CRF, UVCW, Fédération des CPAS, APW, </a:t>
            </a:r>
            <a:r>
              <a:rPr lang="fr-BE" sz="2200" dirty="0" err="1"/>
              <a:t>Santhea</a:t>
            </a:r>
            <a:endParaRPr lang="fr-BE" sz="2200" dirty="0"/>
          </a:p>
          <a:p>
            <a:r>
              <a:rPr lang="fr-BE" sz="2200" dirty="0"/>
              <a:t>Représentants des Ministres du GW - Représentants des organisations syndicales</a:t>
            </a:r>
          </a:p>
          <a:p>
            <a:pPr marL="0" indent="0">
              <a:buNone/>
            </a:pPr>
            <a:r>
              <a:rPr lang="fr-BE" sz="2200" b="1" u="sng" dirty="0"/>
              <a:t>Méthode de travail :</a:t>
            </a:r>
          </a:p>
          <a:p>
            <a:r>
              <a:rPr lang="fr-BE" sz="2200" dirty="0"/>
              <a:t>Partir des difficultés rencontrées par les pouvoirs locaux dans la GRH: auditions des Fédérations des DG, du SPW IAS et des organisations syndicales </a:t>
            </a:r>
          </a:p>
          <a:p>
            <a:r>
              <a:rPr lang="fr-BE" sz="2200" dirty="0"/>
              <a:t>Opération Ambitions communes </a:t>
            </a:r>
          </a:p>
          <a:p>
            <a:pPr marL="0" indent="0">
              <a:buNone/>
            </a:pPr>
            <a:r>
              <a:rPr lang="fr-BE" sz="2200" b="1" u="sng" dirty="0"/>
              <a:t>Thématiques :</a:t>
            </a:r>
          </a:p>
          <a:p>
            <a:r>
              <a:rPr lang="fr-BE" sz="2200" dirty="0"/>
              <a:t>L’attractivité, l’accès à l’emploi, la valorisation des compétences, l’évolution de carrière</a:t>
            </a:r>
          </a:p>
          <a:p>
            <a:pPr marL="0" indent="0">
              <a:buNone/>
            </a:pPr>
            <a:endParaRPr lang="fr-BE" dirty="0"/>
          </a:p>
        </p:txBody>
      </p:sp>
      <p:sp>
        <p:nvSpPr>
          <p:cNvPr id="4" name="Espace réservé du numéro de diapositive 3">
            <a:extLst>
              <a:ext uri="{FF2B5EF4-FFF2-40B4-BE49-F238E27FC236}">
                <a16:creationId xmlns:a16="http://schemas.microsoft.com/office/drawing/2014/main" id="{55B3D2BB-60AE-4311-98B4-9EA88F7B73B3}"/>
              </a:ext>
            </a:extLst>
          </p:cNvPr>
          <p:cNvSpPr>
            <a:spLocks noGrp="1"/>
          </p:cNvSpPr>
          <p:nvPr>
            <p:ph type="sldNum" sz="quarter" idx="12"/>
          </p:nvPr>
        </p:nvSpPr>
        <p:spPr/>
        <p:txBody>
          <a:bodyPr/>
          <a:lstStyle/>
          <a:p>
            <a:fld id="{9356AFCF-BA88-4649-96A0-5935D8C43C5C}" type="slidenum">
              <a:rPr lang="fr-FR" smtClean="0"/>
              <a:pPr/>
              <a:t>4</a:t>
            </a:fld>
            <a:endParaRPr lang="fr-FR"/>
          </a:p>
        </p:txBody>
      </p:sp>
    </p:spTree>
    <p:extLst>
      <p:ext uri="{BB962C8B-B14F-4D97-AF65-F5344CB8AC3E}">
        <p14:creationId xmlns:p14="http://schemas.microsoft.com/office/powerpoint/2010/main" val="19990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8226A2-4E57-4284-13B0-E40D16A1DD1D}"/>
              </a:ext>
            </a:extLst>
          </p:cNvPr>
          <p:cNvSpPr>
            <a:spLocks noGrp="1"/>
          </p:cNvSpPr>
          <p:nvPr>
            <p:ph type="title"/>
          </p:nvPr>
        </p:nvSpPr>
        <p:spPr/>
        <p:txBody>
          <a:bodyPr/>
          <a:lstStyle/>
          <a:p>
            <a:r>
              <a:rPr lang="fr-BE" sz="4400" b="1" dirty="0"/>
              <a:t>Les constats de départ</a:t>
            </a:r>
            <a:endParaRPr lang="fr-BE" dirty="0"/>
          </a:p>
        </p:txBody>
      </p:sp>
      <p:sp>
        <p:nvSpPr>
          <p:cNvPr id="3" name="Espace réservé du contenu 2">
            <a:extLst>
              <a:ext uri="{FF2B5EF4-FFF2-40B4-BE49-F238E27FC236}">
                <a16:creationId xmlns:a16="http://schemas.microsoft.com/office/drawing/2014/main" id="{859A61BD-68CC-D5FA-A132-D5DEFF0B5F9C}"/>
              </a:ext>
            </a:extLst>
          </p:cNvPr>
          <p:cNvSpPr>
            <a:spLocks noGrp="1"/>
          </p:cNvSpPr>
          <p:nvPr>
            <p:ph idx="1"/>
          </p:nvPr>
        </p:nvSpPr>
        <p:spPr/>
        <p:txBody>
          <a:bodyPr>
            <a:normAutofit/>
          </a:bodyPr>
          <a:lstStyle/>
          <a:p>
            <a:pPr lvl="0" algn="just" fontAlgn="base">
              <a:lnSpc>
                <a:spcPct val="100000"/>
              </a:lnSpc>
              <a:buSzPts val="1000"/>
              <a:tabLst>
                <a:tab pos="457200" algn="l"/>
              </a:tabLst>
            </a:pPr>
            <a:r>
              <a:rPr lang="fr-BE" sz="2000" dirty="0">
                <a:latin typeface="Verdana" panose="020B0604030504040204" pitchFamily="34" charset="0"/>
              </a:rPr>
              <a:t>La diminution du nombre d’agents statutaires;</a:t>
            </a:r>
          </a:p>
          <a:p>
            <a:pPr lvl="0" algn="just" fontAlgn="base">
              <a:lnSpc>
                <a:spcPct val="100000"/>
              </a:lnSpc>
              <a:buSzPts val="1000"/>
              <a:tabLst>
                <a:tab pos="457200" algn="l"/>
              </a:tabLst>
            </a:pPr>
            <a:r>
              <a:rPr lang="fr-BE" sz="2000" dirty="0">
                <a:latin typeface="Verdana" panose="020B0604030504040204" pitchFamily="34" charset="0"/>
              </a:rPr>
              <a:t>La lourdeur des procédures de recrutement ;</a:t>
            </a:r>
          </a:p>
          <a:p>
            <a:pPr lvl="0" algn="just" fontAlgn="base">
              <a:lnSpc>
                <a:spcPct val="100000"/>
              </a:lnSpc>
              <a:buSzPts val="1000"/>
              <a:tabLst>
                <a:tab pos="457200" algn="l"/>
              </a:tabLst>
            </a:pPr>
            <a:r>
              <a:rPr lang="fr-BE" sz="2000" dirty="0">
                <a:latin typeface="Verdana" panose="020B0604030504040204" pitchFamily="34" charset="0"/>
              </a:rPr>
              <a:t>Le recrutement qui se fait uniquement sur base du diplôme ;</a:t>
            </a:r>
          </a:p>
          <a:p>
            <a:pPr lvl="0" algn="just" fontAlgn="base">
              <a:lnSpc>
                <a:spcPct val="100000"/>
              </a:lnSpc>
              <a:buSzPts val="1000"/>
              <a:tabLst>
                <a:tab pos="457200" algn="l"/>
              </a:tabLst>
            </a:pPr>
            <a:r>
              <a:rPr lang="fr-BE" sz="2000" dirty="0">
                <a:latin typeface="Verdana" panose="020B0604030504040204" pitchFamily="34" charset="0"/>
              </a:rPr>
              <a:t>Les promotions qui ne sont pas accessibles aux contractuels ;</a:t>
            </a:r>
          </a:p>
          <a:p>
            <a:pPr lvl="0" algn="just" fontAlgn="base">
              <a:lnSpc>
                <a:spcPct val="100000"/>
              </a:lnSpc>
              <a:buSzPts val="1000"/>
              <a:tabLst>
                <a:tab pos="457200" algn="l"/>
              </a:tabLst>
            </a:pPr>
            <a:r>
              <a:rPr lang="fr-BE" sz="2000" dirty="0">
                <a:latin typeface="Verdana" panose="020B0604030504040204" pitchFamily="34" charset="0"/>
              </a:rPr>
              <a:t>Le cloisonnement des carrières et le manque d’évolution ;</a:t>
            </a:r>
          </a:p>
          <a:p>
            <a:pPr lvl="0" algn="just" fontAlgn="base">
              <a:lnSpc>
                <a:spcPct val="100000"/>
              </a:lnSpc>
              <a:buSzPts val="1000"/>
              <a:tabLst>
                <a:tab pos="457200" algn="l"/>
              </a:tabLst>
            </a:pPr>
            <a:r>
              <a:rPr lang="fr-BE" sz="2000" dirty="0">
                <a:latin typeface="Verdana" panose="020B0604030504040204" pitchFamily="34" charset="0"/>
              </a:rPr>
              <a:t>Les échelles barémiques peu concurrentielles pour certains métiers ;</a:t>
            </a:r>
          </a:p>
          <a:p>
            <a:pPr lvl="0" algn="just" fontAlgn="base">
              <a:lnSpc>
                <a:spcPct val="100000"/>
              </a:lnSpc>
              <a:buSzPts val="1000"/>
              <a:tabLst>
                <a:tab pos="457200" algn="l"/>
              </a:tabLst>
            </a:pPr>
            <a:r>
              <a:rPr lang="fr-BE" sz="2000" dirty="0">
                <a:latin typeface="Verdana" panose="020B0604030504040204" pitchFamily="34" charset="0"/>
              </a:rPr>
              <a:t>Les formations qui ne sont pas toujours adaptées ;</a:t>
            </a:r>
          </a:p>
        </p:txBody>
      </p:sp>
      <p:sp>
        <p:nvSpPr>
          <p:cNvPr id="4" name="Espace réservé du numéro de diapositive 3">
            <a:extLst>
              <a:ext uri="{FF2B5EF4-FFF2-40B4-BE49-F238E27FC236}">
                <a16:creationId xmlns:a16="http://schemas.microsoft.com/office/drawing/2014/main" id="{979F3616-5D7D-B62A-9BFE-80F740C2C9CC}"/>
              </a:ext>
            </a:extLst>
          </p:cNvPr>
          <p:cNvSpPr>
            <a:spLocks noGrp="1"/>
          </p:cNvSpPr>
          <p:nvPr>
            <p:ph type="sldNum" sz="quarter" idx="12"/>
          </p:nvPr>
        </p:nvSpPr>
        <p:spPr/>
        <p:txBody>
          <a:bodyPr/>
          <a:lstStyle/>
          <a:p>
            <a:fld id="{9356AFCF-BA88-4649-96A0-5935D8C43C5C}" type="slidenum">
              <a:rPr lang="fr-FR" smtClean="0"/>
              <a:pPr/>
              <a:t>5</a:t>
            </a:fld>
            <a:endParaRPr lang="fr-FR"/>
          </a:p>
        </p:txBody>
      </p:sp>
    </p:spTree>
    <p:extLst>
      <p:ext uri="{BB962C8B-B14F-4D97-AF65-F5344CB8AC3E}">
        <p14:creationId xmlns:p14="http://schemas.microsoft.com/office/powerpoint/2010/main" val="1577736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1ABD63-3898-2E4A-F4D6-5F6A02AF6CF2}"/>
              </a:ext>
            </a:extLst>
          </p:cNvPr>
          <p:cNvSpPr>
            <a:spLocks noGrp="1"/>
          </p:cNvSpPr>
          <p:nvPr>
            <p:ph type="title"/>
          </p:nvPr>
        </p:nvSpPr>
        <p:spPr/>
        <p:txBody>
          <a:bodyPr/>
          <a:lstStyle/>
          <a:p>
            <a:r>
              <a:rPr lang="fr-BE" sz="4400" b="1" dirty="0"/>
              <a:t>Les constats de départ</a:t>
            </a:r>
            <a:endParaRPr lang="fr-BE" dirty="0"/>
          </a:p>
        </p:txBody>
      </p:sp>
      <p:sp>
        <p:nvSpPr>
          <p:cNvPr id="3" name="Espace réservé du contenu 2">
            <a:extLst>
              <a:ext uri="{FF2B5EF4-FFF2-40B4-BE49-F238E27FC236}">
                <a16:creationId xmlns:a16="http://schemas.microsoft.com/office/drawing/2014/main" id="{27C63E7B-71F3-8D86-8EFD-CD8A0EF42301}"/>
              </a:ext>
            </a:extLst>
          </p:cNvPr>
          <p:cNvSpPr>
            <a:spLocks noGrp="1"/>
          </p:cNvSpPr>
          <p:nvPr>
            <p:ph idx="1"/>
          </p:nvPr>
        </p:nvSpPr>
        <p:spPr/>
        <p:txBody>
          <a:bodyPr/>
          <a:lstStyle/>
          <a:p>
            <a:pPr algn="just" fontAlgn="base">
              <a:lnSpc>
                <a:spcPct val="100000"/>
              </a:lnSpc>
              <a:buSzPts val="1000"/>
              <a:tabLst>
                <a:tab pos="457200" algn="l"/>
              </a:tabLst>
            </a:pPr>
            <a:r>
              <a:rPr lang="fr-BE" sz="2000" dirty="0">
                <a:latin typeface="Verdana" panose="020B0604030504040204" pitchFamily="34" charset="0"/>
              </a:rPr>
              <a:t>L’absence de mobilité entre les pouvoirs locaux ;</a:t>
            </a:r>
          </a:p>
          <a:p>
            <a:pPr lvl="0" algn="just" fontAlgn="base">
              <a:lnSpc>
                <a:spcPct val="100000"/>
              </a:lnSpc>
              <a:buSzPts val="1000"/>
              <a:tabLst>
                <a:tab pos="457200" algn="l"/>
              </a:tabLst>
            </a:pPr>
            <a:r>
              <a:rPr lang="fr-BE" sz="2000" dirty="0">
                <a:latin typeface="Verdana" panose="020B0604030504040204" pitchFamily="34" charset="0"/>
              </a:rPr>
              <a:t>La lourdeur des procédures d’évaluation;</a:t>
            </a:r>
          </a:p>
          <a:p>
            <a:pPr lvl="0" algn="just" fontAlgn="base">
              <a:lnSpc>
                <a:spcPct val="100000"/>
              </a:lnSpc>
              <a:buSzPts val="1000"/>
              <a:tabLst>
                <a:tab pos="457200" algn="l"/>
              </a:tabLst>
            </a:pPr>
            <a:r>
              <a:rPr lang="fr-BE" sz="2000" dirty="0">
                <a:latin typeface="Verdana" panose="020B0604030504040204" pitchFamily="34" charset="0"/>
              </a:rPr>
              <a:t>La valorisation limitée de l’expérience acquise dans le secteur privé (max 10 ans) ;</a:t>
            </a:r>
          </a:p>
          <a:p>
            <a:pPr lvl="0" algn="just" fontAlgn="base">
              <a:lnSpc>
                <a:spcPct val="80000"/>
              </a:lnSpc>
              <a:buSzPts val="1000"/>
              <a:tabLst>
                <a:tab pos="457200" algn="l"/>
              </a:tabLst>
            </a:pPr>
            <a:r>
              <a:rPr lang="fr-BE" sz="2000" dirty="0">
                <a:latin typeface="Verdana" panose="020B0604030504040204" pitchFamily="34" charset="0"/>
              </a:rPr>
              <a:t>Le manque de clarté et de lisibilité dans la réglementation à appliquer ;</a:t>
            </a:r>
          </a:p>
          <a:p>
            <a:pPr lvl="0" algn="just" fontAlgn="base">
              <a:lnSpc>
                <a:spcPct val="80000"/>
              </a:lnSpc>
              <a:buSzPts val="1000"/>
              <a:tabLst>
                <a:tab pos="457200" algn="l"/>
              </a:tabLst>
            </a:pPr>
            <a:r>
              <a:rPr lang="fr-BE" sz="2000" dirty="0">
                <a:latin typeface="Verdana" panose="020B0604030504040204" pitchFamily="34" charset="0"/>
              </a:rPr>
              <a:t>L’objectif de l’enveloppe du Pacte pour une fonction publique solide et solidaire (7.600.000 euros) qui n’est pas atteint.</a:t>
            </a:r>
          </a:p>
          <a:p>
            <a:endParaRPr lang="fr-BE" dirty="0"/>
          </a:p>
        </p:txBody>
      </p:sp>
      <p:sp>
        <p:nvSpPr>
          <p:cNvPr id="4" name="Espace réservé du numéro de diapositive 3">
            <a:extLst>
              <a:ext uri="{FF2B5EF4-FFF2-40B4-BE49-F238E27FC236}">
                <a16:creationId xmlns:a16="http://schemas.microsoft.com/office/drawing/2014/main" id="{97C6E9A6-A2DA-CDC1-2AA2-A27B354203A5}"/>
              </a:ext>
            </a:extLst>
          </p:cNvPr>
          <p:cNvSpPr>
            <a:spLocks noGrp="1"/>
          </p:cNvSpPr>
          <p:nvPr>
            <p:ph type="sldNum" sz="quarter" idx="12"/>
          </p:nvPr>
        </p:nvSpPr>
        <p:spPr/>
        <p:txBody>
          <a:bodyPr/>
          <a:lstStyle/>
          <a:p>
            <a:fld id="{9356AFCF-BA88-4649-96A0-5935D8C43C5C}" type="slidenum">
              <a:rPr lang="fr-FR" smtClean="0"/>
              <a:pPr/>
              <a:t>6</a:t>
            </a:fld>
            <a:endParaRPr lang="fr-FR"/>
          </a:p>
        </p:txBody>
      </p:sp>
    </p:spTree>
    <p:extLst>
      <p:ext uri="{BB962C8B-B14F-4D97-AF65-F5344CB8AC3E}">
        <p14:creationId xmlns:p14="http://schemas.microsoft.com/office/powerpoint/2010/main" val="393685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9783DD-A74A-C997-C171-88A35F11AC55}"/>
              </a:ext>
            </a:extLst>
          </p:cNvPr>
          <p:cNvSpPr>
            <a:spLocks noGrp="1"/>
          </p:cNvSpPr>
          <p:nvPr>
            <p:ph type="title"/>
          </p:nvPr>
        </p:nvSpPr>
        <p:spPr/>
        <p:txBody>
          <a:bodyPr/>
          <a:lstStyle/>
          <a:p>
            <a:r>
              <a:rPr lang="fr-BE"/>
              <a:t>Objectifs de la réforme</a:t>
            </a:r>
            <a:endParaRPr lang="fr-BE" dirty="0"/>
          </a:p>
        </p:txBody>
      </p:sp>
      <p:graphicFrame>
        <p:nvGraphicFramePr>
          <p:cNvPr id="6" name="Espace réservé du contenu 2">
            <a:extLst>
              <a:ext uri="{FF2B5EF4-FFF2-40B4-BE49-F238E27FC236}">
                <a16:creationId xmlns:a16="http://schemas.microsoft.com/office/drawing/2014/main" id="{03ED16FD-EDCB-8916-F3B3-01F9DDDFCA5C}"/>
              </a:ext>
            </a:extLst>
          </p:cNvPr>
          <p:cNvGraphicFramePr>
            <a:graphicFrameLocks noGrp="1"/>
          </p:cNvGraphicFramePr>
          <p:nvPr>
            <p:ph idx="1"/>
            <p:extLst>
              <p:ext uri="{D42A27DB-BD31-4B8C-83A1-F6EECF244321}">
                <p14:modId xmlns:p14="http://schemas.microsoft.com/office/powerpoint/2010/main" val="3820274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a:extLst>
              <a:ext uri="{FF2B5EF4-FFF2-40B4-BE49-F238E27FC236}">
                <a16:creationId xmlns:a16="http://schemas.microsoft.com/office/drawing/2014/main" id="{072230E1-FE7C-DD52-9A89-7AB48C9E6CC9}"/>
              </a:ext>
            </a:extLst>
          </p:cNvPr>
          <p:cNvSpPr>
            <a:spLocks noGrp="1"/>
          </p:cNvSpPr>
          <p:nvPr>
            <p:ph type="sldNum" sz="quarter" idx="12"/>
          </p:nvPr>
        </p:nvSpPr>
        <p:spPr/>
        <p:txBody>
          <a:bodyPr/>
          <a:lstStyle/>
          <a:p>
            <a:fld id="{9356AFCF-BA88-4649-96A0-5935D8C43C5C}" type="slidenum">
              <a:rPr lang="fr-FR" smtClean="0"/>
              <a:pPr/>
              <a:t>7</a:t>
            </a:fld>
            <a:endParaRPr lang="fr-FR"/>
          </a:p>
        </p:txBody>
      </p:sp>
    </p:spTree>
    <p:extLst>
      <p:ext uri="{BB962C8B-B14F-4D97-AF65-F5344CB8AC3E}">
        <p14:creationId xmlns:p14="http://schemas.microsoft.com/office/powerpoint/2010/main" val="195232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C45A3E-5812-D6C4-858A-62710DCF4FB5}"/>
              </a:ext>
            </a:extLst>
          </p:cNvPr>
          <p:cNvSpPr>
            <a:spLocks noGrp="1"/>
          </p:cNvSpPr>
          <p:nvPr>
            <p:ph type="title"/>
          </p:nvPr>
        </p:nvSpPr>
        <p:spPr/>
        <p:txBody>
          <a:bodyPr/>
          <a:lstStyle/>
          <a:p>
            <a:r>
              <a:rPr lang="fr-BE" dirty="0"/>
              <a:t>Adoption d’un nouveau cadre réglementaire</a:t>
            </a:r>
          </a:p>
        </p:txBody>
      </p:sp>
      <p:sp>
        <p:nvSpPr>
          <p:cNvPr id="3" name="Espace réservé du contenu 2">
            <a:extLst>
              <a:ext uri="{FF2B5EF4-FFF2-40B4-BE49-F238E27FC236}">
                <a16:creationId xmlns:a16="http://schemas.microsoft.com/office/drawing/2014/main" id="{0643851C-C839-D716-63C2-FE2BE0F570B1}"/>
              </a:ext>
            </a:extLst>
          </p:cNvPr>
          <p:cNvSpPr>
            <a:spLocks noGrp="1"/>
          </p:cNvSpPr>
          <p:nvPr>
            <p:ph idx="1"/>
          </p:nvPr>
        </p:nvSpPr>
        <p:spPr/>
        <p:txBody>
          <a:bodyPr/>
          <a:lstStyle/>
          <a:p>
            <a:pPr marL="0" lvl="0" indent="0" algn="just" fontAlgn="base">
              <a:buNone/>
            </a:pPr>
            <a:r>
              <a:rPr lang="fr-FR" sz="2000" dirty="0">
                <a:latin typeface="Verdana" panose="020B0604030504040204" pitchFamily="34" charset="0"/>
                <a:ea typeface="Calibri" panose="020F0502020204030204" pitchFamily="34" charset="0"/>
              </a:rPr>
              <a:t>13 mars 2024 =&gt; Adoption au Parlement wallon :</a:t>
            </a:r>
          </a:p>
          <a:p>
            <a:pPr marL="0" lvl="0" indent="0" algn="just" fontAlgn="base">
              <a:buNone/>
            </a:pPr>
            <a:endParaRPr lang="fr-FR" sz="2000" dirty="0">
              <a:latin typeface="Verdana" panose="020B0604030504040204" pitchFamily="34" charset="0"/>
              <a:ea typeface="Calibri" panose="020F0502020204030204" pitchFamily="34" charset="0"/>
            </a:endParaRPr>
          </a:p>
          <a:p>
            <a:pPr algn="just" fontAlgn="base"/>
            <a:r>
              <a:rPr lang="fr-FR" sz="2000" dirty="0">
                <a:latin typeface="Verdana" panose="020B0604030504040204" pitchFamily="34" charset="0"/>
                <a:ea typeface="Calibri" panose="020F0502020204030204" pitchFamily="34" charset="0"/>
              </a:rPr>
              <a:t>D</a:t>
            </a:r>
            <a:r>
              <a:rPr lang="fr-FR" sz="2000" dirty="0">
                <a:effectLst/>
                <a:latin typeface="Verdana" panose="020B0604030504040204" pitchFamily="34" charset="0"/>
                <a:ea typeface="Calibri" panose="020F0502020204030204" pitchFamily="34" charset="0"/>
              </a:rPr>
              <a:t>écret modifiant le Code de la démocratie locale et de la décentralisation en ce qui concerne la fonction publique locale ;</a:t>
            </a:r>
            <a:endParaRPr lang="fr-BE" sz="2000" dirty="0">
              <a:effectLst/>
              <a:latin typeface="Times New Roman" panose="02020603050405020304" pitchFamily="18" charset="0"/>
              <a:ea typeface="Calibri" panose="020F0502020204030204" pitchFamily="34" charset="0"/>
            </a:endParaRPr>
          </a:p>
          <a:p>
            <a:pPr algn="just" fontAlgn="base"/>
            <a:r>
              <a:rPr lang="fr-FR" sz="2000" dirty="0">
                <a:latin typeface="Verdana" panose="020B0604030504040204" pitchFamily="34" charset="0"/>
                <a:ea typeface="Calibri" panose="020F0502020204030204" pitchFamily="34" charset="0"/>
              </a:rPr>
              <a:t>D</a:t>
            </a:r>
            <a:r>
              <a:rPr lang="fr-FR" sz="2000" dirty="0">
                <a:effectLst/>
                <a:latin typeface="Verdana" panose="020B0604030504040204" pitchFamily="34" charset="0"/>
                <a:ea typeface="Calibri" panose="020F0502020204030204" pitchFamily="34" charset="0"/>
              </a:rPr>
              <a:t>écret modifiant la loi organique du 8 juillet 1976 des centres publics d’action sociale en ce qui concerne la fonction publique locale.</a:t>
            </a:r>
          </a:p>
          <a:p>
            <a:pPr algn="just" fontAlgn="base"/>
            <a:endParaRPr lang="fr-FR" sz="2000" dirty="0">
              <a:latin typeface="Verdana" panose="020B0604030504040204" pitchFamily="34" charset="0"/>
              <a:ea typeface="Calibri" panose="020F0502020204030204" pitchFamily="34" charset="0"/>
            </a:endParaRPr>
          </a:p>
          <a:p>
            <a:pPr marL="0" indent="0" algn="just" fontAlgn="base">
              <a:buNone/>
            </a:pPr>
            <a:r>
              <a:rPr lang="fr-FR" sz="2000" dirty="0">
                <a:effectLst/>
                <a:latin typeface="Verdana" panose="020B0604030504040204" pitchFamily="34" charset="0"/>
                <a:ea typeface="Calibri" panose="020F0502020204030204" pitchFamily="34" charset="0"/>
              </a:rPr>
              <a:t>Les décrets seront complétés par la circulaire 2024 portant réforme des principes généraux de la Fonction publique locale -&gt; recommandations dans le cadre du respec</a:t>
            </a:r>
            <a:r>
              <a:rPr lang="fr-FR" sz="2000" dirty="0">
                <a:latin typeface="Verdana" panose="020B0604030504040204" pitchFamily="34" charset="0"/>
                <a:ea typeface="Calibri" panose="020F0502020204030204" pitchFamily="34" charset="0"/>
              </a:rPr>
              <a:t>t de l’autonomie locale</a:t>
            </a:r>
            <a:endParaRPr lang="fr-BE" sz="2000" dirty="0">
              <a:effectLst/>
              <a:latin typeface="Times New Roman" panose="02020603050405020304" pitchFamily="18" charset="0"/>
              <a:ea typeface="Calibri" panose="020F0502020204030204" pitchFamily="34" charset="0"/>
            </a:endParaRPr>
          </a:p>
          <a:p>
            <a:endParaRPr lang="fr-BE" dirty="0"/>
          </a:p>
        </p:txBody>
      </p:sp>
      <p:sp>
        <p:nvSpPr>
          <p:cNvPr id="4" name="Espace réservé du numéro de diapositive 3">
            <a:extLst>
              <a:ext uri="{FF2B5EF4-FFF2-40B4-BE49-F238E27FC236}">
                <a16:creationId xmlns:a16="http://schemas.microsoft.com/office/drawing/2014/main" id="{422B4BAB-13E9-1A0C-74BE-444C0F273E4D}"/>
              </a:ext>
            </a:extLst>
          </p:cNvPr>
          <p:cNvSpPr>
            <a:spLocks noGrp="1"/>
          </p:cNvSpPr>
          <p:nvPr>
            <p:ph type="sldNum" sz="quarter" idx="12"/>
          </p:nvPr>
        </p:nvSpPr>
        <p:spPr/>
        <p:txBody>
          <a:bodyPr/>
          <a:lstStyle/>
          <a:p>
            <a:fld id="{9356AFCF-BA88-4649-96A0-5935D8C43C5C}" type="slidenum">
              <a:rPr lang="fr-FR" smtClean="0"/>
              <a:pPr/>
              <a:t>8</a:t>
            </a:fld>
            <a:endParaRPr lang="fr-FR"/>
          </a:p>
        </p:txBody>
      </p:sp>
    </p:spTree>
    <p:extLst>
      <p:ext uri="{BB962C8B-B14F-4D97-AF65-F5344CB8AC3E}">
        <p14:creationId xmlns:p14="http://schemas.microsoft.com/office/powerpoint/2010/main" val="3765362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261F2B-4CF8-5FCC-2356-6E18F3AF16E5}"/>
              </a:ext>
            </a:extLst>
          </p:cNvPr>
          <p:cNvSpPr>
            <a:spLocks noGrp="1"/>
          </p:cNvSpPr>
          <p:nvPr>
            <p:ph type="title"/>
          </p:nvPr>
        </p:nvSpPr>
        <p:spPr/>
        <p:txBody>
          <a:bodyPr/>
          <a:lstStyle/>
          <a:p>
            <a:pPr algn="ctr"/>
            <a:r>
              <a:rPr lang="fr-BE" dirty="0"/>
              <a:t>Les décrets</a:t>
            </a:r>
          </a:p>
        </p:txBody>
      </p:sp>
      <p:sp>
        <p:nvSpPr>
          <p:cNvPr id="3" name="Espace réservé du contenu 2">
            <a:extLst>
              <a:ext uri="{FF2B5EF4-FFF2-40B4-BE49-F238E27FC236}">
                <a16:creationId xmlns:a16="http://schemas.microsoft.com/office/drawing/2014/main" id="{35B86EF2-ECC1-9AEF-D758-645DE1622D8A}"/>
              </a:ext>
            </a:extLst>
          </p:cNvPr>
          <p:cNvSpPr>
            <a:spLocks noGrp="1"/>
          </p:cNvSpPr>
          <p:nvPr>
            <p:ph idx="1"/>
          </p:nvPr>
        </p:nvSpPr>
        <p:spPr/>
        <p:txBody>
          <a:bodyPr>
            <a:normAutofit/>
          </a:bodyPr>
          <a:lstStyle/>
          <a:p>
            <a:pPr marL="0" indent="0">
              <a:buNone/>
            </a:pPr>
            <a:r>
              <a:rPr lang="fr-BE" u="sng" dirty="0"/>
              <a:t>(RE) DEFINITION DES OUTILS</a:t>
            </a:r>
          </a:p>
          <a:p>
            <a:r>
              <a:rPr lang="fr-BE" dirty="0"/>
              <a:t>Communes, CPAS, provinces → CADRE : TOUS LES EMPLOIS</a:t>
            </a:r>
          </a:p>
          <a:p>
            <a:r>
              <a:rPr lang="fr-BE" dirty="0"/>
              <a:t>Intercommunales et associations chapitre XII → ORGANIGRAMME et CODIR </a:t>
            </a:r>
          </a:p>
          <a:p>
            <a:r>
              <a:rPr lang="fr-BE" dirty="0"/>
              <a:t>Tous les pouvoirs locaux</a:t>
            </a:r>
            <a:r>
              <a:rPr lang="fr-BE" sz="2800" dirty="0"/>
              <a:t> →</a:t>
            </a:r>
            <a:r>
              <a:rPr lang="fr-BE" dirty="0"/>
              <a:t> </a:t>
            </a:r>
            <a:r>
              <a:rPr lang="fr-BE" sz="2800" dirty="0"/>
              <a:t>PLAN DE FORMATION</a:t>
            </a:r>
            <a:endParaRPr lang="fr-BE" dirty="0"/>
          </a:p>
          <a:p>
            <a:r>
              <a:rPr lang="fr-BE" dirty="0"/>
              <a:t>Tous les pouvoirs locaux  → STATUT GENERAL DU PERSONNEL</a:t>
            </a:r>
          </a:p>
          <a:p>
            <a:pPr marL="0" indent="0">
              <a:buNone/>
            </a:pPr>
            <a:endParaRPr lang="fr-BE" dirty="0"/>
          </a:p>
        </p:txBody>
      </p:sp>
      <p:sp>
        <p:nvSpPr>
          <p:cNvPr id="4" name="Espace réservé du numéro de diapositive 3">
            <a:extLst>
              <a:ext uri="{FF2B5EF4-FFF2-40B4-BE49-F238E27FC236}">
                <a16:creationId xmlns:a16="http://schemas.microsoft.com/office/drawing/2014/main" id="{1E4BD5BA-3184-3266-DB5A-25E4AF9F3808}"/>
              </a:ext>
            </a:extLst>
          </p:cNvPr>
          <p:cNvSpPr>
            <a:spLocks noGrp="1"/>
          </p:cNvSpPr>
          <p:nvPr>
            <p:ph type="sldNum" sz="quarter" idx="12"/>
          </p:nvPr>
        </p:nvSpPr>
        <p:spPr/>
        <p:txBody>
          <a:bodyPr/>
          <a:lstStyle/>
          <a:p>
            <a:fld id="{9356AFCF-BA88-4649-96A0-5935D8C43C5C}" type="slidenum">
              <a:rPr lang="fr-FR" smtClean="0"/>
              <a:pPr/>
              <a:t>9</a:t>
            </a:fld>
            <a:endParaRPr lang="fr-FR"/>
          </a:p>
        </p:txBody>
      </p:sp>
    </p:spTree>
    <p:extLst>
      <p:ext uri="{BB962C8B-B14F-4D97-AF65-F5344CB8AC3E}">
        <p14:creationId xmlns:p14="http://schemas.microsoft.com/office/powerpoint/2010/main" val="2798913672"/>
      </p:ext>
    </p:extLst>
  </p:cSld>
  <p:clrMapOvr>
    <a:masterClrMapping/>
  </p:clrMapOvr>
</p:sld>
</file>

<file path=ppt/theme/theme1.xml><?xml version="1.0" encoding="utf-8"?>
<a:theme xmlns:a="http://schemas.openxmlformats.org/drawingml/2006/main" name="Thème Office">
  <a:themeElements>
    <a:clrScheme name="Municipalia">
      <a:dk1>
        <a:srgbClr val="FFFEFE"/>
      </a:dk1>
      <a:lt1>
        <a:srgbClr val="FFFFFF"/>
      </a:lt1>
      <a:dk2>
        <a:srgbClr val="44546A"/>
      </a:dk2>
      <a:lt2>
        <a:srgbClr val="E7E6E6"/>
      </a:lt2>
      <a:accent1>
        <a:srgbClr val="FFFFFE"/>
      </a:accent1>
      <a:accent2>
        <a:srgbClr val="00A08B"/>
      </a:accent2>
      <a:accent3>
        <a:srgbClr val="10182C"/>
      </a:accent3>
      <a:accent4>
        <a:srgbClr val="FFFFFE"/>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7756</TotalTime>
  <Words>1178</Words>
  <Application>Microsoft Office PowerPoint</Application>
  <PresentationFormat>Grand écran</PresentationFormat>
  <Paragraphs>153</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21</vt:i4>
      </vt:variant>
    </vt:vector>
  </HeadingPairs>
  <TitlesOfParts>
    <vt:vector size="28" baseType="lpstr">
      <vt:lpstr>Arial</vt:lpstr>
      <vt:lpstr>Calibri</vt:lpstr>
      <vt:lpstr>Calibri Light</vt:lpstr>
      <vt:lpstr>Times New Roman</vt:lpstr>
      <vt:lpstr>Verdana</vt:lpstr>
      <vt:lpstr>Thème Office</vt:lpstr>
      <vt:lpstr>1_Conception personnalisée</vt:lpstr>
      <vt:lpstr>La réforme de la Fonction publique locale - 2024</vt:lpstr>
      <vt:lpstr>Cadre légal actuel :  CDLD/Loi organique des CPAS  Les circulaires : les principes généraux de la fonction publique locale et provinciale  L’exercice de la tutelle </vt:lpstr>
      <vt:lpstr>Convention sectorielle signée le 2 février 2021 en Comité C - 3 chantiers</vt:lpstr>
      <vt:lpstr>GT Réforme de la fonction publique</vt:lpstr>
      <vt:lpstr>Les constats de départ</vt:lpstr>
      <vt:lpstr>Les constats de départ</vt:lpstr>
      <vt:lpstr>Objectifs de la réforme</vt:lpstr>
      <vt:lpstr>Adoption d’un nouveau cadre réglementaire</vt:lpstr>
      <vt:lpstr>Les décrets</vt:lpstr>
      <vt:lpstr>Les décrets</vt:lpstr>
      <vt:lpstr>Les décrets </vt:lpstr>
      <vt:lpstr>Les décrets</vt:lpstr>
      <vt:lpstr>Les décrets</vt:lpstr>
      <vt:lpstr>Les nouveaux principes généraux </vt:lpstr>
      <vt:lpstr>Les nouveaux principes généraux</vt:lpstr>
      <vt:lpstr>Les nouveaux principes généraux</vt:lpstr>
      <vt:lpstr>Les nouveaux principes généraux</vt:lpstr>
      <vt:lpstr>Enveloppe du Pacte</vt:lpstr>
      <vt:lpstr>Entrée en vigueur de la réforme</vt:lpstr>
      <vt:lpstr>Présentation PowerPoint</vt:lpstr>
      <vt:lpstr>Une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Conférence</dc:title>
  <dc:creator>Marie</dc:creator>
  <cp:lastModifiedBy>Anne-Laure Hogge</cp:lastModifiedBy>
  <cp:revision>23</cp:revision>
  <dcterms:created xsi:type="dcterms:W3CDTF">2024-02-12T14:52:24Z</dcterms:created>
  <dcterms:modified xsi:type="dcterms:W3CDTF">2024-04-17T10:53:34Z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7a477d1-147d-4e34-b5e3-7b26d2f44870_Enabled">
    <vt:lpwstr>true</vt:lpwstr>
  </property>
  <property fmtid="{D5CDD505-2E9C-101B-9397-08002B2CF9AE}" pid="3" name="MSIP_Label_97a477d1-147d-4e34-b5e3-7b26d2f44870_SetDate">
    <vt:lpwstr>2024-04-15T17:29:41Z</vt:lpwstr>
  </property>
  <property fmtid="{D5CDD505-2E9C-101B-9397-08002B2CF9AE}" pid="4" name="MSIP_Label_97a477d1-147d-4e34-b5e3-7b26d2f44870_Method">
    <vt:lpwstr>Standard</vt:lpwstr>
  </property>
  <property fmtid="{D5CDD505-2E9C-101B-9397-08002B2CF9AE}" pid="5" name="MSIP_Label_97a477d1-147d-4e34-b5e3-7b26d2f44870_Name">
    <vt:lpwstr>97a477d1-147d-4e34-b5e3-7b26d2f44870</vt:lpwstr>
  </property>
  <property fmtid="{D5CDD505-2E9C-101B-9397-08002B2CF9AE}" pid="6" name="MSIP_Label_97a477d1-147d-4e34-b5e3-7b26d2f44870_SiteId">
    <vt:lpwstr>1f816a84-7aa6-4a56-b22a-7b3452fa8681</vt:lpwstr>
  </property>
  <property fmtid="{D5CDD505-2E9C-101B-9397-08002B2CF9AE}" pid="7" name="MSIP_Label_97a477d1-147d-4e34-b5e3-7b26d2f44870_ActionId">
    <vt:lpwstr>7dfa6f37-77c2-44b6-9bdb-fc821d0a4473</vt:lpwstr>
  </property>
  <property fmtid="{D5CDD505-2E9C-101B-9397-08002B2CF9AE}" pid="8" name="MSIP_Label_97a477d1-147d-4e34-b5e3-7b26d2f44870_ContentBits">
    <vt:lpwstr>0</vt:lpwstr>
  </property>
</Properties>
</file>